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319" r:id="rId2"/>
    <p:sldId id="269" r:id="rId3"/>
    <p:sldId id="327" r:id="rId4"/>
    <p:sldId id="264" r:id="rId5"/>
    <p:sldId id="326" r:id="rId6"/>
    <p:sldId id="332" r:id="rId7"/>
    <p:sldId id="325" r:id="rId8"/>
    <p:sldId id="324" r:id="rId9"/>
    <p:sldId id="305" r:id="rId10"/>
    <p:sldId id="277" r:id="rId11"/>
    <p:sldId id="314" r:id="rId12"/>
    <p:sldId id="331" r:id="rId13"/>
    <p:sldId id="315" r:id="rId14"/>
    <p:sldId id="283" r:id="rId15"/>
    <p:sldId id="288" r:id="rId16"/>
    <p:sldId id="328" r:id="rId17"/>
  </p:sldIdLst>
  <p:sldSz cx="6858000" cy="51435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 ExtraLight" panose="020B0604020202020204" charset="0"/>
      <p:regular r:id="rId24"/>
      <p:bold r:id="rId25"/>
    </p:embeddedFont>
    <p:embeddedFont>
      <p:font typeface="Pontano San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Orlando González Garzón" initials="IOGG" lastIdx="2" clrIdx="0">
    <p:extLst>
      <p:ext uri="{19B8F6BF-5375-455C-9EA6-DF929625EA0E}">
        <p15:presenceInfo xmlns:p15="http://schemas.microsoft.com/office/powerpoint/2012/main" userId="Ivan Orlando González Garzó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563712"/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82" autoAdjust="0"/>
  </p:normalViewPr>
  <p:slideViewPr>
    <p:cSldViewPr snapToGrid="0">
      <p:cViewPr>
        <p:scale>
          <a:sx n="100" d="100"/>
          <a:sy n="100" d="100"/>
        </p:scale>
        <p:origin x="1668" y="918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9T17:20:31.320" idx="2">
    <p:pos x="2109" y="2265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0-70816-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pa.gov/climate-indicators" TargetMode="External"/><Relationship Id="rId5" Type="http://schemas.openxmlformats.org/officeDocument/2006/relationships/hyperlink" Target="https://www.cfr.org/backgrounder/water-stress-global-problem-thats-getting-worse" TargetMode="External"/><Relationship Id="rId4" Type="http://schemas.openxmlformats.org/officeDocument/2006/relationships/hyperlink" Target="https://public.wmo.int/en/media/news/summer-of-extremes-floods-heat-and-fir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3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Climate change impact on flood and extreme precipitation increases with water availability | Scientific Reports (nature.com)</a:t>
            </a:r>
            <a:r>
              <a:rPr lang="en-US" dirty="0"/>
              <a:t>: https://www.nature.com/articles/s41598-020-70816-2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Summer of extremes: floods, heat and fire | World Meteorological Organization (wmo.int)</a:t>
            </a:r>
            <a:r>
              <a:rPr lang="en-US" dirty="0"/>
              <a:t>: https://public.wmo.int/en/media/news/summer-of-extremes-floods-heat-and-fire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/>
              </a:rPr>
              <a:t>Water Stress: A Global Problem That’s Getting Worse | Council on Foreign Relations (cfr.org)</a:t>
            </a:r>
            <a:r>
              <a:rPr lang="en-US" dirty="0"/>
              <a:t>: https://www.cfr.org/backgrounder/water-stress-global-problem-thats-getting-worse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/>
              </a:rPr>
              <a:t>Climate Change Indicators in the United States | US EPA</a:t>
            </a:r>
            <a:r>
              <a:rPr lang="en-US" dirty="0"/>
              <a:t>: https://www.epa.gov/climate-indicators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8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15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30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7480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58" r:id="rId3"/>
    <p:sldLayoutId id="2147483659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2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hyperlink" Target="mailto:Ivan.Gonzalez@nau.edu" TargetMode="External"/><Relationship Id="rId10" Type="http://schemas.openxmlformats.org/officeDocument/2006/relationships/image" Target="../media/image77.png"/><Relationship Id="rId19" Type="http://schemas.openxmlformats.org/officeDocument/2006/relationships/image" Target="../media/image84.png"/><Relationship Id="rId4" Type="http://schemas.microsoft.com/office/2007/relationships/hdphoto" Target="../media/hdphoto17.wdp"/><Relationship Id="rId9" Type="http://schemas.openxmlformats.org/officeDocument/2006/relationships/hyperlink" Target="mailto:d.lopezl@uniandes.edu.co" TargetMode="External"/><Relationship Id="rId14" Type="http://schemas.openxmlformats.org/officeDocument/2006/relationships/hyperlink" Target="mailto:l15020799@veracruz.tecnm.m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wmo.int/en/media/news/summer-of-extremes-floods-heat-and-fire" TargetMode="External"/><Relationship Id="rId7" Type="http://schemas.openxmlformats.org/officeDocument/2006/relationships/hyperlink" Target="https://wild.org/blog/nature-based-solutions/?gclid=Cj0KCQjw0emHBhC1ARIsAL1QGNcwTA3ucEnuqRCQL1iRnuKIGK_zdTLdUnufJIzGvKeyeyyRdLwzRVQaAlhCEALw_wcB" TargetMode="External"/><Relationship Id="rId2" Type="http://schemas.openxmlformats.org/officeDocument/2006/relationships/hyperlink" Target="https://www.nature.com/articles/s41598-020-70816-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fa.org/special-report/dying-of-thirst-global-water-crisis/" TargetMode="External"/><Relationship Id="rId5" Type="http://schemas.openxmlformats.org/officeDocument/2006/relationships/hyperlink" Target="https://www.epa.gov/climate-indicators" TargetMode="External"/><Relationship Id="rId4" Type="http://schemas.openxmlformats.org/officeDocument/2006/relationships/hyperlink" Target="https://www.cfr.org/backgrounder/water-stress-global-problem-thats-getting-wor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fa.org/special-report/dying-of-thirst-global-water-crisis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hyperlink" Target="https://climate.nasa.gov/interactives/climate-time-machine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climate.nasa.gov/effect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comments" Target="../comments/comment1.xml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c.gfamedia.org/special-report/cleanwater/baseline-water-stress-map-2019.jp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hyperlink" Target="https://www.japantimes.co.jp/news/2021/04/08/world/amazon-deforestation-spike/" TargetMode="External"/><Relationship Id="rId12" Type="http://schemas.openxmlformats.org/officeDocument/2006/relationships/hyperlink" Target="https://www.globalforestwatch.org/map/?map=eyJjZW50ZXIiOnsibGF0IjoxNS43MzkyNzgxMTY4NjQzMjUsImxuZyI6LTEwLjU4MjIyNTgxNzgyMzQyNn0sImRhdGFzZXRzIjpbeyJkYXRhc2V0IjoicG9saXRpY2FsLWJvdW5kYXJpZXMiLCJsYXllcnMiOlsiZGlzcHV0ZWQtcG9saXRpY2FsLWJvdW5kYXJpZXMiLCJwb2xpdGljYWwtYm91bmRhcmllcyJdLCJvcGFjaXR5IjoxLCJ2aXNpYmlsaXR5Ijp0cnVlfSx7ImRhdGFzZXQiOiJ0cmVlLWNvdmVyLWxvc3MiLCJsYXllcnMiOlsidHJlZS1jb3Zlci1sb3NzIl0sIm9wYWNpdHkiOjEsInZpc2liaWxpdHkiOnRydWV9LHsiZGF0YXNldCI6InRyZWUtY292ZXIiLCJsYXllcnMiOlsidHJlZS1jb3Zlci0yMDEwIl0sIm9wYWNpdHkiOjEsInZpc2liaWxpdHkiOnRydWV9XX0%3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5.jpeg"/><Relationship Id="rId10" Type="http://schemas.openxmlformats.org/officeDocument/2006/relationships/hyperlink" Target="https://cc.gfamedia.org/special-report/cleanwater/child-drinking-dirty-water-from-puddle.jp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legal-planet.org/wp-content/uploads/2021/04/NASA-Earth-Observatory-768x512.jpg" TargetMode="External"/><Relationship Id="rId14" Type="http://schemas.openxmlformats.org/officeDocument/2006/relationships/hyperlink" Target="https://wild.org/blog/nature-based-solutions/?gclid=Cj0KCQjw0emHBhC1ARIsAL1QGNcwTA3ucEnuqRCQL1iRnuKIGK_zdTLdUnufJIzGvKeyeyyRdLwzRVQaAlhCEALw_wcB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37.png"/><Relationship Id="rId26" Type="http://schemas.microsoft.com/office/2007/relationships/hdphoto" Target="../media/hdphoto8.wdp"/><Relationship Id="rId39" Type="http://schemas.openxmlformats.org/officeDocument/2006/relationships/image" Target="../media/image49.jpeg"/><Relationship Id="rId21" Type="http://schemas.openxmlformats.org/officeDocument/2006/relationships/image" Target="../media/image39.png"/><Relationship Id="rId34" Type="http://schemas.openxmlformats.org/officeDocument/2006/relationships/image" Target="../media/image46.png"/><Relationship Id="rId42" Type="http://schemas.openxmlformats.org/officeDocument/2006/relationships/image" Target="../media/image51.png"/><Relationship Id="rId47" Type="http://schemas.openxmlformats.org/officeDocument/2006/relationships/image" Target="../media/image55.png"/><Relationship Id="rId50" Type="http://schemas.microsoft.com/office/2007/relationships/hdphoto" Target="../media/hdphoto16.wdp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jpeg"/><Relationship Id="rId29" Type="http://schemas.openxmlformats.org/officeDocument/2006/relationships/image" Target="../media/image43.png"/><Relationship Id="rId11" Type="http://schemas.openxmlformats.org/officeDocument/2006/relationships/image" Target="../media/image31.png"/><Relationship Id="rId24" Type="http://schemas.microsoft.com/office/2007/relationships/hdphoto" Target="../media/hdphoto7.wdp"/><Relationship Id="rId32" Type="http://schemas.openxmlformats.org/officeDocument/2006/relationships/image" Target="../media/image45.png"/><Relationship Id="rId37" Type="http://schemas.microsoft.com/office/2007/relationships/hdphoto" Target="../media/hdphoto13.wdp"/><Relationship Id="rId40" Type="http://schemas.openxmlformats.org/officeDocument/2006/relationships/image" Target="../media/image50.png"/><Relationship Id="rId45" Type="http://schemas.openxmlformats.org/officeDocument/2006/relationships/image" Target="../media/image53.png"/><Relationship Id="rId5" Type="http://schemas.microsoft.com/office/2007/relationships/hdphoto" Target="../media/hdphoto1.wdp"/><Relationship Id="rId15" Type="http://schemas.openxmlformats.org/officeDocument/2006/relationships/image" Target="../media/image34.jpeg"/><Relationship Id="rId23" Type="http://schemas.openxmlformats.org/officeDocument/2006/relationships/image" Target="../media/image40.png"/><Relationship Id="rId28" Type="http://schemas.microsoft.com/office/2007/relationships/hdphoto" Target="../media/hdphoto9.wdp"/><Relationship Id="rId36" Type="http://schemas.openxmlformats.org/officeDocument/2006/relationships/image" Target="../media/image47.png"/><Relationship Id="rId49" Type="http://schemas.openxmlformats.org/officeDocument/2006/relationships/image" Target="../media/image57.png"/><Relationship Id="rId10" Type="http://schemas.microsoft.com/office/2007/relationships/hdphoto" Target="../media/hdphoto3.wdp"/><Relationship Id="rId19" Type="http://schemas.openxmlformats.org/officeDocument/2006/relationships/image" Target="../media/image38.png"/><Relationship Id="rId31" Type="http://schemas.openxmlformats.org/officeDocument/2006/relationships/image" Target="../media/image44.jpeg"/><Relationship Id="rId44" Type="http://schemas.microsoft.com/office/2007/relationships/hdphoto" Target="../media/hdphoto15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3.jpeg"/><Relationship Id="rId22" Type="http://schemas.microsoft.com/office/2007/relationships/hdphoto" Target="../media/hdphoto6.wdp"/><Relationship Id="rId27" Type="http://schemas.openxmlformats.org/officeDocument/2006/relationships/image" Target="../media/image42.png"/><Relationship Id="rId30" Type="http://schemas.microsoft.com/office/2007/relationships/hdphoto" Target="../media/hdphoto10.wdp"/><Relationship Id="rId35" Type="http://schemas.microsoft.com/office/2007/relationships/hdphoto" Target="../media/hdphoto12.wdp"/><Relationship Id="rId43" Type="http://schemas.openxmlformats.org/officeDocument/2006/relationships/image" Target="../media/image52.png"/><Relationship Id="rId48" Type="http://schemas.openxmlformats.org/officeDocument/2006/relationships/image" Target="../media/image56.jpeg"/><Relationship Id="rId8" Type="http://schemas.microsoft.com/office/2007/relationships/hdphoto" Target="../media/hdphoto2.wdp"/><Relationship Id="rId3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41.png"/><Relationship Id="rId33" Type="http://schemas.microsoft.com/office/2007/relationships/hdphoto" Target="../media/hdphoto11.wdp"/><Relationship Id="rId38" Type="http://schemas.openxmlformats.org/officeDocument/2006/relationships/image" Target="../media/image48.png"/><Relationship Id="rId46" Type="http://schemas.openxmlformats.org/officeDocument/2006/relationships/image" Target="../media/image54.jpeg"/><Relationship Id="rId20" Type="http://schemas.microsoft.com/office/2007/relationships/hdphoto" Target="../media/hdphoto5.wdp"/><Relationship Id="rId41" Type="http://schemas.microsoft.com/office/2007/relationships/hdphoto" Target="../media/hdphoto14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ntano Sans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>
                <a:latin typeface="Pontano Sans" panose="020B0604020202020204" charset="0"/>
              </a:rPr>
              <a:pPr/>
              <a:t>1</a:t>
            </a:fld>
            <a:endParaRPr lang="es-MX">
              <a:latin typeface="Pontano Sans" panose="020B060402020202020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93" r="54597" b="1385"/>
          <a:stretch/>
        </p:blipFill>
        <p:spPr>
          <a:xfrm>
            <a:off x="-12968" y="-2"/>
            <a:ext cx="6870968" cy="3135148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Pontano Sans" panose="020B0604020202020204" charset="0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-Nature Based Solutions (NBS)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 </a:t>
            </a: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for improving water access and quality 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sym typeface="Dosis ExtraLight"/>
              </a:rPr>
              <a:t>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57158" y="2021376"/>
            <a:ext cx="1169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Pontano Sans" panose="020B0604020202020204" charset="0"/>
              </a:rPr>
              <a:t>2021-07-30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Pontano Sans" panose="020B0604020202020204" charset="0"/>
              </a:rPr>
              <a:t>Clean water and sanitation</a:t>
            </a:r>
          </a:p>
        </p:txBody>
      </p:sp>
      <p:sp>
        <p:nvSpPr>
          <p:cNvPr id="10" name="Google Shape;125;p16">
            <a:extLst>
              <a:ext uri="{FF2B5EF4-FFF2-40B4-BE49-F238E27FC236}">
                <a16:creationId xmlns:a16="http://schemas.microsoft.com/office/drawing/2014/main" id="{833CE172-C593-4740-8D44-9D1CBDC4B828}"/>
              </a:ext>
            </a:extLst>
          </p:cNvPr>
          <p:cNvSpPr txBox="1">
            <a:spLocks/>
          </p:cNvSpPr>
          <p:nvPr/>
        </p:nvSpPr>
        <p:spPr>
          <a:xfrm>
            <a:off x="2279788" y="4683247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376023" y="3834043"/>
            <a:ext cx="5117571" cy="82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0. </a:t>
            </a:r>
            <a:r>
              <a:rPr lang="es-CO" sz="3000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Select</a:t>
            </a:r>
            <a:r>
              <a:rPr lang="es-CO" sz="3000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s-CO" sz="3000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location</a:t>
            </a:r>
            <a:r>
              <a:rPr lang="es-CO" sz="3000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(1 </a:t>
            </a:r>
            <a:r>
              <a:rPr lang="es-CO" sz="3000" dirty="0" err="1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click</a:t>
            </a:r>
            <a:r>
              <a:rPr lang="es-CO" sz="3000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)</a:t>
            </a:r>
            <a:endParaRPr sz="1800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16002" y="842295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6177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2" r="45620" b="27194"/>
          <a:stretch/>
        </p:blipFill>
        <p:spPr>
          <a:xfrm>
            <a:off x="4672693" y="1012119"/>
            <a:ext cx="2024787" cy="36603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B3E43959-6493-49A0-9746-06598751A18B}"/>
              </a:ext>
            </a:extLst>
          </p:cNvPr>
          <p:cNvSpPr txBox="1">
            <a:spLocks/>
          </p:cNvSpPr>
          <p:nvPr/>
        </p:nvSpPr>
        <p:spPr>
          <a:xfrm>
            <a:off x="376023" y="127715"/>
            <a:ext cx="4722671" cy="54994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002060"/>
                </a:solidFill>
                <a:latin typeface="Dosis ExtraLight" panose="020B0604020202020204" charset="0"/>
              </a:rPr>
              <a:t>How it works?: 4 steps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1F96E5A-EF0F-42D6-BDCE-5D0FE9ACB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3"/>
          <a:stretch/>
        </p:blipFill>
        <p:spPr>
          <a:xfrm>
            <a:off x="320384" y="1001132"/>
            <a:ext cx="3760900" cy="24326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933D81-8DB4-4B96-B298-BDF1DD9DFAE3}"/>
              </a:ext>
            </a:extLst>
          </p:cNvPr>
          <p:cNvSpPr/>
          <p:nvPr/>
        </p:nvSpPr>
        <p:spPr>
          <a:xfrm>
            <a:off x="376023" y="1455725"/>
            <a:ext cx="706627" cy="6583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7AF9BF-EEF5-458E-A9C9-DDA77DC61797}"/>
              </a:ext>
            </a:extLst>
          </p:cNvPr>
          <p:cNvSpPr/>
          <p:nvPr/>
        </p:nvSpPr>
        <p:spPr>
          <a:xfrm>
            <a:off x="2143590" y="1727240"/>
            <a:ext cx="1037759" cy="6583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324282" y="276443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espaciales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324282" y="276443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espaciales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1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4" y="587751"/>
            <a:ext cx="2680704" cy="24241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7" y="3094897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305806" y="90488"/>
            <a:ext cx="2496885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143960" y="518509"/>
            <a:ext cx="3097389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 </a:t>
            </a: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(Corto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2956381" y="430128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</a:p>
          <a:p>
            <a:pPr marL="0" indent="0">
              <a:buFont typeface="Pontano Sans"/>
              <a:buNone/>
            </a:pPr>
            <a:r>
              <a:rPr lang="es-CO" sz="1400" b="1" dirty="0">
                <a:solidFill>
                  <a:srgbClr val="002060"/>
                </a:solidFill>
                <a:latin typeface="Dosis ExtraLight"/>
                <a:sym typeface="Dosis ExtraLight"/>
              </a:rPr>
              <a:t>(largo plazo)</a:t>
            </a:r>
            <a:endParaRPr lang="es-CO" sz="1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4319CF-FC6A-4660-A794-DF7FD0D2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960" y="1087214"/>
            <a:ext cx="33051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1280571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con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Analítica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información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espacial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responsiva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AI robusta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Consumo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100% Host en IBM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datos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C2DF658-14D3-4F1E-B783-72A893792239}"/>
              </a:ext>
            </a:extLst>
          </p:cNvPr>
          <p:cNvSpPr/>
          <p:nvPr/>
        </p:nvSpPr>
        <p:spPr>
          <a:xfrm>
            <a:off x="3336837" y="2129535"/>
            <a:ext cx="284185" cy="582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1" name="Google Shape;462;p41">
            <a:extLst>
              <a:ext uri="{FF2B5EF4-FFF2-40B4-BE49-F238E27FC236}">
                <a16:creationId xmlns:a16="http://schemas.microsoft.com/office/drawing/2014/main" id="{8C4CEADE-7310-48F4-87ED-557B0FAAB6E9}"/>
              </a:ext>
            </a:extLst>
          </p:cNvPr>
          <p:cNvGrpSpPr/>
          <p:nvPr/>
        </p:nvGrpSpPr>
        <p:grpSpPr>
          <a:xfrm>
            <a:off x="6084371" y="3995851"/>
            <a:ext cx="473400" cy="473400"/>
            <a:chOff x="6880814" y="3576300"/>
            <a:chExt cx="473400" cy="473400"/>
          </a:xfrm>
        </p:grpSpPr>
        <p:sp>
          <p:nvSpPr>
            <p:cNvPr id="33" name="Google Shape;463;p41">
              <a:extLst>
                <a:ext uri="{FF2B5EF4-FFF2-40B4-BE49-F238E27FC236}">
                  <a16:creationId xmlns:a16="http://schemas.microsoft.com/office/drawing/2014/main" id="{0B13C39F-7D89-49DB-94C3-148C9507783B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4" name="Google Shape;464;p41">
              <a:extLst>
                <a:ext uri="{FF2B5EF4-FFF2-40B4-BE49-F238E27FC236}">
                  <a16:creationId xmlns:a16="http://schemas.microsoft.com/office/drawing/2014/main" id="{F4985A03-9710-424E-A7FD-CAA409759C17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5" name="Google Shape;465;p41">
            <a:extLst>
              <a:ext uri="{FF2B5EF4-FFF2-40B4-BE49-F238E27FC236}">
                <a16:creationId xmlns:a16="http://schemas.microsoft.com/office/drawing/2014/main" id="{C3C6DFA8-02E8-4A90-B558-497A0E6A45B7}"/>
              </a:ext>
            </a:extLst>
          </p:cNvPr>
          <p:cNvGrpSpPr/>
          <p:nvPr/>
        </p:nvGrpSpPr>
        <p:grpSpPr>
          <a:xfrm>
            <a:off x="4056295" y="3995851"/>
            <a:ext cx="473400" cy="473400"/>
            <a:chOff x="4852739" y="3576300"/>
            <a:chExt cx="473400" cy="473400"/>
          </a:xfrm>
        </p:grpSpPr>
        <p:sp>
          <p:nvSpPr>
            <p:cNvPr id="36" name="Google Shape;466;p41">
              <a:extLst>
                <a:ext uri="{FF2B5EF4-FFF2-40B4-BE49-F238E27FC236}">
                  <a16:creationId xmlns:a16="http://schemas.microsoft.com/office/drawing/2014/main" id="{BA4DA4CA-01AA-4DC4-B3E9-570ADBEB3B10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37" name="Google Shape;467;p41">
              <a:extLst>
                <a:ext uri="{FF2B5EF4-FFF2-40B4-BE49-F238E27FC236}">
                  <a16:creationId xmlns:a16="http://schemas.microsoft.com/office/drawing/2014/main" id="{66DDB53A-52E7-4D5B-A0AE-C880F5E22A5F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38" name="Google Shape;468;p41">
            <a:extLst>
              <a:ext uri="{FF2B5EF4-FFF2-40B4-BE49-F238E27FC236}">
                <a16:creationId xmlns:a16="http://schemas.microsoft.com/office/drawing/2014/main" id="{44E0C394-A65A-4453-8330-D031C9564E76}"/>
              </a:ext>
            </a:extLst>
          </p:cNvPr>
          <p:cNvGrpSpPr/>
          <p:nvPr/>
        </p:nvGrpSpPr>
        <p:grpSpPr>
          <a:xfrm>
            <a:off x="2028220" y="3995851"/>
            <a:ext cx="473400" cy="473400"/>
            <a:chOff x="2824664" y="3576300"/>
            <a:chExt cx="473400" cy="473400"/>
          </a:xfrm>
        </p:grpSpPr>
        <p:sp>
          <p:nvSpPr>
            <p:cNvPr id="39" name="Google Shape;469;p41">
              <a:extLst>
                <a:ext uri="{FF2B5EF4-FFF2-40B4-BE49-F238E27FC236}">
                  <a16:creationId xmlns:a16="http://schemas.microsoft.com/office/drawing/2014/main" id="{FB14514E-F674-44DD-A66A-BA6600F6CA52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0" name="Google Shape;470;p41">
              <a:extLst>
                <a:ext uri="{FF2B5EF4-FFF2-40B4-BE49-F238E27FC236}">
                  <a16:creationId xmlns:a16="http://schemas.microsoft.com/office/drawing/2014/main" id="{4C57B2AB-E3E6-429F-9A13-90854A9E1D8B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1" name="Google Shape;474;p41">
            <a:extLst>
              <a:ext uri="{FF2B5EF4-FFF2-40B4-BE49-F238E27FC236}">
                <a16:creationId xmlns:a16="http://schemas.microsoft.com/office/drawing/2014/main" id="{0F57F219-9164-4A96-8D64-CDA745330752}"/>
              </a:ext>
            </a:extLst>
          </p:cNvPr>
          <p:cNvSpPr txBox="1"/>
          <p:nvPr/>
        </p:nvSpPr>
        <p:spPr>
          <a:xfrm>
            <a:off x="1892025" y="448315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2" name="Google Shape;475;p41">
            <a:extLst>
              <a:ext uri="{FF2B5EF4-FFF2-40B4-BE49-F238E27FC236}">
                <a16:creationId xmlns:a16="http://schemas.microsoft.com/office/drawing/2014/main" id="{DEB6D768-4CE8-44C3-A970-E766D2362F5F}"/>
              </a:ext>
            </a:extLst>
          </p:cNvPr>
          <p:cNvSpPr txBox="1"/>
          <p:nvPr/>
        </p:nvSpPr>
        <p:spPr>
          <a:xfrm>
            <a:off x="3649811" y="448315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3" name="Google Shape;476;p41">
            <a:extLst>
              <a:ext uri="{FF2B5EF4-FFF2-40B4-BE49-F238E27FC236}">
                <a16:creationId xmlns:a16="http://schemas.microsoft.com/office/drawing/2014/main" id="{C41E25B9-1361-41B8-BC7A-FB7EFAEA1054}"/>
              </a:ext>
            </a:extLst>
          </p:cNvPr>
          <p:cNvSpPr txBox="1"/>
          <p:nvPr/>
        </p:nvSpPr>
        <p:spPr>
          <a:xfrm>
            <a:off x="5677891" y="448315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44" name="Google Shape;453;p41">
            <a:extLst>
              <a:ext uri="{FF2B5EF4-FFF2-40B4-BE49-F238E27FC236}">
                <a16:creationId xmlns:a16="http://schemas.microsoft.com/office/drawing/2014/main" id="{67423E68-3B79-4B8D-B851-39993820A72E}"/>
              </a:ext>
            </a:extLst>
          </p:cNvPr>
          <p:cNvGrpSpPr/>
          <p:nvPr/>
        </p:nvGrpSpPr>
        <p:grpSpPr>
          <a:xfrm>
            <a:off x="1643643" y="1935728"/>
            <a:ext cx="473400" cy="473400"/>
            <a:chOff x="1786339" y="1703401"/>
            <a:chExt cx="473400" cy="473400"/>
          </a:xfrm>
        </p:grpSpPr>
        <p:sp>
          <p:nvSpPr>
            <p:cNvPr id="45" name="Google Shape;454;p41">
              <a:extLst>
                <a:ext uri="{FF2B5EF4-FFF2-40B4-BE49-F238E27FC236}">
                  <a16:creationId xmlns:a16="http://schemas.microsoft.com/office/drawing/2014/main" id="{57807562-5C02-4289-AF54-8D3AE995F608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" name="Google Shape;455;p41">
              <a:extLst>
                <a:ext uri="{FF2B5EF4-FFF2-40B4-BE49-F238E27FC236}">
                  <a16:creationId xmlns:a16="http://schemas.microsoft.com/office/drawing/2014/main" id="{F73788F2-9222-4510-86FF-56E41B84B8F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7" name="Google Shape;456;p41">
            <a:extLst>
              <a:ext uri="{FF2B5EF4-FFF2-40B4-BE49-F238E27FC236}">
                <a16:creationId xmlns:a16="http://schemas.microsoft.com/office/drawing/2014/main" id="{19121214-0126-4F68-9F61-FE98FF8B628D}"/>
              </a:ext>
            </a:extLst>
          </p:cNvPr>
          <p:cNvGrpSpPr/>
          <p:nvPr/>
        </p:nvGrpSpPr>
        <p:grpSpPr>
          <a:xfrm>
            <a:off x="3671719" y="1935728"/>
            <a:ext cx="473400" cy="473400"/>
            <a:chOff x="3814414" y="1703401"/>
            <a:chExt cx="473400" cy="473400"/>
          </a:xfrm>
        </p:grpSpPr>
        <p:sp>
          <p:nvSpPr>
            <p:cNvPr id="48" name="Google Shape;457;p41">
              <a:extLst>
                <a:ext uri="{FF2B5EF4-FFF2-40B4-BE49-F238E27FC236}">
                  <a16:creationId xmlns:a16="http://schemas.microsoft.com/office/drawing/2014/main" id="{AEF0FAD9-71C2-47F9-A416-E7792D60ECFB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9" name="Google Shape;458;p41">
              <a:extLst>
                <a:ext uri="{FF2B5EF4-FFF2-40B4-BE49-F238E27FC236}">
                  <a16:creationId xmlns:a16="http://schemas.microsoft.com/office/drawing/2014/main" id="{7A32AA86-AA01-4A7B-8E8E-BE3D56A2DC3A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50" name="Google Shape;459;p41">
            <a:extLst>
              <a:ext uri="{FF2B5EF4-FFF2-40B4-BE49-F238E27FC236}">
                <a16:creationId xmlns:a16="http://schemas.microsoft.com/office/drawing/2014/main" id="{C561213D-41FE-4CE2-B9BB-2D5A0C311989}"/>
              </a:ext>
            </a:extLst>
          </p:cNvPr>
          <p:cNvGrpSpPr/>
          <p:nvPr/>
        </p:nvGrpSpPr>
        <p:grpSpPr>
          <a:xfrm>
            <a:off x="5699793" y="1935728"/>
            <a:ext cx="473400" cy="473400"/>
            <a:chOff x="5842489" y="1703401"/>
            <a:chExt cx="473400" cy="473400"/>
          </a:xfrm>
        </p:grpSpPr>
        <p:sp>
          <p:nvSpPr>
            <p:cNvPr id="51" name="Google Shape;460;p41">
              <a:extLst>
                <a:ext uri="{FF2B5EF4-FFF2-40B4-BE49-F238E27FC236}">
                  <a16:creationId xmlns:a16="http://schemas.microsoft.com/office/drawing/2014/main" id="{B0EEFEA8-0A18-44B0-BF82-DB39F334F7D5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2" name="Google Shape;461;p41">
              <a:extLst>
                <a:ext uri="{FF2B5EF4-FFF2-40B4-BE49-F238E27FC236}">
                  <a16:creationId xmlns:a16="http://schemas.microsoft.com/office/drawing/2014/main" id="{DD4FF452-C8D0-478B-9B4B-55518549F09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53" name="Google Shape;471;p41">
            <a:extLst>
              <a:ext uri="{FF2B5EF4-FFF2-40B4-BE49-F238E27FC236}">
                <a16:creationId xmlns:a16="http://schemas.microsoft.com/office/drawing/2014/main" id="{2007F9AE-B0F1-4F0D-B74F-C1B6D74FFBB7}"/>
              </a:ext>
            </a:extLst>
          </p:cNvPr>
          <p:cNvSpPr txBox="1"/>
          <p:nvPr/>
        </p:nvSpPr>
        <p:spPr>
          <a:xfrm>
            <a:off x="1237155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54" name="Google Shape;472;p41">
            <a:extLst>
              <a:ext uri="{FF2B5EF4-FFF2-40B4-BE49-F238E27FC236}">
                <a16:creationId xmlns:a16="http://schemas.microsoft.com/office/drawing/2014/main" id="{6A60FC0D-6195-44DF-BD4B-E9313480EED0}"/>
              </a:ext>
            </a:extLst>
          </p:cNvPr>
          <p:cNvSpPr txBox="1"/>
          <p:nvPr/>
        </p:nvSpPr>
        <p:spPr>
          <a:xfrm>
            <a:off x="3234509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5" name="Google Shape;473;p41">
            <a:extLst>
              <a:ext uri="{FF2B5EF4-FFF2-40B4-BE49-F238E27FC236}">
                <a16:creationId xmlns:a16="http://schemas.microsoft.com/office/drawing/2014/main" id="{B21842BB-B377-4EEF-9190-43F342D093DD}"/>
              </a:ext>
            </a:extLst>
          </p:cNvPr>
          <p:cNvSpPr txBox="1"/>
          <p:nvPr/>
        </p:nvSpPr>
        <p:spPr>
          <a:xfrm>
            <a:off x="5293315" y="138842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-42045" y="-690686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rot="19022039">
            <a:off x="3262210" y="1263602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77139" y="2695131"/>
            <a:ext cx="1655156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endParaRPr lang="en-US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Msc</a:t>
            </a:r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. Student –Information </a:t>
            </a:r>
            <a:r>
              <a:rPr lang="en-US" sz="10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eng.</a:t>
            </a: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Andes University (COL)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d.lopezl@uniandes.edu.co</a:t>
            </a:r>
            <a:r>
              <a:rPr lang="en-US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@danflop</a:t>
            </a:r>
          </a:p>
          <a:p>
            <a:pPr algn="ctr"/>
            <a:endParaRPr lang="en" sz="10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1" y="1022128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24" y="1022128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95" y="1022128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7" t="7833" r="9272" b="6177"/>
          <a:stretch/>
        </p:blipFill>
        <p:spPr>
          <a:xfrm>
            <a:off x="5512742" y="1077372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684262" y="2663638"/>
            <a:ext cx="1988981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eng.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Esp. Student – High performance distribuited processing</a:t>
            </a: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Veracruz technologic institute (Mex)</a:t>
            </a:r>
          </a:p>
          <a:p>
            <a:pPr algn="ctr"/>
            <a:r>
              <a:rPr lang="en-US" sz="105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l15020799@veracruz.tecnm.mx</a:t>
            </a:r>
            <a:endParaRPr lang="en-US" sz="105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@ferjml97</a:t>
            </a:r>
          </a:p>
          <a:p>
            <a:pPr algn="ctr"/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-163515" y="2695952"/>
            <a:ext cx="1801932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Ecologist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PhD Student – Ecoinformatics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Norther Arizona University (USA)</a:t>
            </a:r>
          </a:p>
          <a:p>
            <a:pPr algn="ctr"/>
            <a:r>
              <a:rPr lang="en" sz="1000" dirty="0">
                <a:solidFill>
                  <a:srgbClr val="0070C0"/>
                </a:solidFill>
                <a:latin typeface="Pontano Sans"/>
                <a:ea typeface="Pontano Sans"/>
                <a:cs typeface="Pontano Sans"/>
                <a:sym typeface="Pontano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Ivan.Gonzalez@nau.edu</a:t>
            </a:r>
            <a:endParaRPr lang="en" sz="1000" dirty="0">
              <a:solidFill>
                <a:srgbClr val="0070C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@gonzalezivan90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50501" y="2696819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Computer systems eng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020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3420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94" y="4336856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96" y="4336856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4" y="4343137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5" y="4343137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171139" y="411831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accent2">
                    <a:lumMod val="50000"/>
                  </a:schemeClr>
                </a:solidFill>
              </a:rPr>
              <a:t>forest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4</a:t>
            </a:r>
            <a:r>
              <a:rPr lang="es-CO" b="1" dirty="0">
                <a:solidFill>
                  <a:srgbClr val="0070C0"/>
                </a:solidFill>
              </a:rPr>
              <a:t>water</a:t>
            </a:r>
            <a:r>
              <a:rPr lang="es-CO" b="1" dirty="0">
                <a:solidFill>
                  <a:schemeClr val="accent6">
                    <a:lumMod val="25000"/>
                  </a:schemeClr>
                </a:solidFill>
              </a:rPr>
              <a:t>@gmail.com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C49BDB1B-C010-467D-9F49-05DC8D65E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" y="3953637"/>
            <a:ext cx="94928" cy="9492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C389-F94E-4EF9-99B4-7C4F68E6634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74871" y="4095080"/>
            <a:ext cx="91448" cy="97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68CE0-5D95-470E-BD1C-5321F1A4B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4896" y="3948706"/>
            <a:ext cx="91448" cy="9754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1115662" y="-174060"/>
            <a:ext cx="4734166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Gracias 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Thanks</a:t>
            </a:r>
            <a:r>
              <a:rPr lang="es-MX" sz="2800" b="1" dirty="0">
                <a:solidFill>
                  <a:schemeClr val="tx2">
                    <a:lumMod val="25000"/>
                  </a:schemeClr>
                </a:solidFill>
              </a:rPr>
              <a:t> - </a:t>
            </a:r>
            <a:r>
              <a:rPr lang="es-MX" sz="2800" b="1" dirty="0" err="1">
                <a:solidFill>
                  <a:schemeClr val="tx2">
                    <a:lumMod val="25000"/>
                  </a:schemeClr>
                </a:solidFill>
              </a:rPr>
              <a:t>Obrigado</a:t>
            </a:r>
            <a:endParaRPr lang="es-MX" sz="16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40B72-0230-4D7B-804C-EB9EC6394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16</a:t>
            </a:fld>
            <a:endParaRPr lang="es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1D76-2661-4B60-AA83-10A83F777D0E}"/>
              </a:ext>
            </a:extLst>
          </p:cNvPr>
          <p:cNvSpPr txBox="1"/>
          <p:nvPr/>
        </p:nvSpPr>
        <p:spPr>
          <a:xfrm>
            <a:off x="290739" y="1719489"/>
            <a:ext cx="6276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impact on flood and extreme precipitation increases with water availability | Scientific Reports (nature.com)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https://www.nature.com/articles/s41598-020-70816-2  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Summer of extremes: floods, heat and fire | World Meteorological Organization (wmo.int)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https://public.wmo.int/en/media/news/summer-of-extremes-floods-heat-and-fire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A Global Problem That’s Getting Worse | Council on Foreign Relations (cfr.org)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https://www.cfr.org/backgrounder/water-stress-global-problem-thats-getting-worse</a:t>
            </a: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 Change Indicators in the United States | US EPA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 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Stress: The Unspoken Global Crisis - Gospel for Asia (gfa.org)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6"/>
              </a:rPr>
              <a:t>https://www.gfa.org/special-report/dying-of-thirst-global-water-crisis/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80975" indent="-180975"/>
            <a:r>
              <a:rPr lang="en-US" dirty="0">
                <a:hlinkClick r:id="rId7"/>
              </a:rPr>
              <a:t>Most Important Conversation for Nature - WILD Foundation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8B5E8-9E57-4C12-AC14-CDD53CB02A48}"/>
              </a:ext>
            </a:extLst>
          </p:cNvPr>
          <p:cNvSpPr txBox="1"/>
          <p:nvPr/>
        </p:nvSpPr>
        <p:spPr>
          <a:xfrm>
            <a:off x="1709964" y="1011603"/>
            <a:ext cx="227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lvl="0" indent="-1809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Some links</a:t>
            </a:r>
          </a:p>
          <a:p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¿Where and who requires water?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758F30B-09E6-459B-A059-636B7B8C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5" y="898325"/>
            <a:ext cx="5082087" cy="3969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EA86-FBEE-48DF-A4DB-97BEC553F17C}"/>
              </a:ext>
            </a:extLst>
          </p:cNvPr>
          <p:cNvSpPr txBox="1"/>
          <p:nvPr/>
        </p:nvSpPr>
        <p:spPr>
          <a:xfrm>
            <a:off x="5138953" y="4527644"/>
            <a:ext cx="907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gfa.org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3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27634" y="41789"/>
            <a:ext cx="6730365" cy="44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 Climate change?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49DFE9-48E1-4C9A-B8A6-CA356DBD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68814"/>
            <a:ext cx="2786255" cy="171008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60786F-672B-465B-A890-EDE3156C5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05" y="1256295"/>
            <a:ext cx="4023360" cy="15437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0" name="Picture 9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08608CF9-E10C-47E2-BB75-36DB745A5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" r="3711"/>
          <a:stretch/>
        </p:blipFill>
        <p:spPr>
          <a:xfrm>
            <a:off x="2987040" y="2008288"/>
            <a:ext cx="3870960" cy="126537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671DC3-9809-4495-8AD8-F31E3990C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5" y="2659545"/>
            <a:ext cx="3052216" cy="110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0FD7DE3F-1791-46EE-95BD-5BFB4643AB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6" t="4722" r="52564" b="2565"/>
          <a:stretch/>
        </p:blipFill>
        <p:spPr>
          <a:xfrm>
            <a:off x="4219842" y="3484949"/>
            <a:ext cx="2400419" cy="1616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F3131F68-476E-4A7B-8DD0-8CAE2EA91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786" b="88879"/>
          <a:stretch/>
        </p:blipFill>
        <p:spPr>
          <a:xfrm>
            <a:off x="3913963" y="3283525"/>
            <a:ext cx="2944037" cy="221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DD176C33-43E8-471C-A69E-F330CF5E2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94" y="544553"/>
            <a:ext cx="2058353" cy="11202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46E20D-A2B9-4957-B22D-5F39F5229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1" y="3794830"/>
            <a:ext cx="3870960" cy="1314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1FC0D541-AE45-4602-8852-788F85DA23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13" y="817111"/>
            <a:ext cx="6642574" cy="39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4</a:t>
            </a:fld>
            <a:endParaRPr>
              <a:latin typeface="Pontano Sans" panose="020B0604020202020204" charset="0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168044" y="126088"/>
            <a:ext cx="6602730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200" b="1" dirty="0">
                <a:solidFill>
                  <a:srgbClr val="002060"/>
                </a:solidFill>
                <a:latin typeface="Pontano Sans" panose="020B0604020202020204" charset="0"/>
              </a:rPr>
              <a:t>What is the orign? Human impacts?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CD28D-51CC-4A67-9E1D-5A5AE6CD6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27"/>
          <a:stretch/>
        </p:blipFill>
        <p:spPr>
          <a:xfrm>
            <a:off x="188663" y="4254955"/>
            <a:ext cx="2971800" cy="79087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DA009D-ECC8-4052-A9B6-FF353F28F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511"/>
            <a:ext cx="6858000" cy="2841889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D50E57-534C-4CE4-BE6A-799B2F7AC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632" y="3578061"/>
            <a:ext cx="2005935" cy="7854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93A02B-FE61-43B4-A5BE-16E7EC0BF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475" y="4401912"/>
            <a:ext cx="1927469" cy="6958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808531C-A703-4E72-B240-FA30A297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9800" y="3625684"/>
            <a:ext cx="1915477" cy="73795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56226E2-7503-42A0-B348-3584ABEC8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05" y="3504311"/>
            <a:ext cx="2263150" cy="6698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C3E52B-3A14-4F7B-AB9C-9B317424A158}"/>
              </a:ext>
            </a:extLst>
          </p:cNvPr>
          <p:cNvSpPr txBox="1"/>
          <p:nvPr/>
        </p:nvSpPr>
        <p:spPr>
          <a:xfrm>
            <a:off x="5296205" y="4905233"/>
            <a:ext cx="13406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climate.nasa.gov/effects</a:t>
            </a:r>
            <a:endParaRPr lang="en-US" sz="900" dirty="0">
              <a:solidFill>
                <a:schemeClr val="accent6">
                  <a:lumMod val="25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B01577-3C80-486E-AA8F-365B3A9297EB}"/>
              </a:ext>
            </a:extLst>
          </p:cNvPr>
          <p:cNvSpPr txBox="1"/>
          <p:nvPr/>
        </p:nvSpPr>
        <p:spPr>
          <a:xfrm>
            <a:off x="2198410" y="4791279"/>
            <a:ext cx="92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climate.nasa.gov</a:t>
            </a:r>
            <a:r>
              <a:rPr lang="en-US" sz="800" dirty="0">
                <a:solidFill>
                  <a:schemeClr val="accent6">
                    <a:lumMod val="25000"/>
                  </a:schemeClr>
                </a:solidFill>
                <a:latin typeface="Pontano Sans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5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7" grpId="0"/>
      <p:bldP spid="29" grpId="0"/>
      <p:bldP spid="12" grpId="0"/>
      <p:bldP spid="31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person, dirt&#10;&#10;Description automatically generated">
            <a:extLst>
              <a:ext uri="{FF2B5EF4-FFF2-40B4-BE49-F238E27FC236}">
                <a16:creationId xmlns:a16="http://schemas.microsoft.com/office/drawing/2014/main" id="{443FE31D-21D8-482D-8BB3-042E93F2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1" y="1608933"/>
            <a:ext cx="2612571" cy="173997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333B47B3-48D9-494C-8070-B8FB0B1AA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0" t="8724" r="1787"/>
          <a:stretch/>
        </p:blipFill>
        <p:spPr>
          <a:xfrm>
            <a:off x="128407" y="3401329"/>
            <a:ext cx="3160893" cy="169991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 descr="A picture containing grass, outdoor, field, smoke&#10;&#10;Description automatically generated">
            <a:extLst>
              <a:ext uri="{FF2B5EF4-FFF2-40B4-BE49-F238E27FC236}">
                <a16:creationId xmlns:a16="http://schemas.microsoft.com/office/drawing/2014/main" id="{D7F7EDE8-AF3B-4D35-BF05-DFBC78FF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02" y="1082580"/>
            <a:ext cx="3149983" cy="2099464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20" name="Picture 19" descr="A picture containing map&#10;&#10;Description automatically generated">
            <a:extLst>
              <a:ext uri="{FF2B5EF4-FFF2-40B4-BE49-F238E27FC236}">
                <a16:creationId xmlns:a16="http://schemas.microsoft.com/office/drawing/2014/main" id="{6A9E8685-D59F-424A-937B-668ABC6CC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832" b="90182"/>
          <a:stretch/>
        </p:blipFill>
        <p:spPr>
          <a:xfrm>
            <a:off x="3182948" y="3031894"/>
            <a:ext cx="3590250" cy="22663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8542B4-C3EE-4410-9A13-228193F6B91E}"/>
              </a:ext>
            </a:extLst>
          </p:cNvPr>
          <p:cNvSpPr txBox="1"/>
          <p:nvPr/>
        </p:nvSpPr>
        <p:spPr>
          <a:xfrm>
            <a:off x="5503590" y="1120288"/>
            <a:ext cx="1391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japantimes.co.jp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87CD1-B3C8-4C87-9A1F-3B2D8CC2DFDA}"/>
              </a:ext>
            </a:extLst>
          </p:cNvPr>
          <p:cNvSpPr txBox="1"/>
          <p:nvPr/>
        </p:nvSpPr>
        <p:spPr>
          <a:xfrm>
            <a:off x="91766" y="4611351"/>
            <a:ext cx="1301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26729-7CDD-49C5-90A5-F72F77B1D4B7}"/>
              </a:ext>
            </a:extLst>
          </p:cNvPr>
          <p:cNvSpPr txBox="1"/>
          <p:nvPr/>
        </p:nvSpPr>
        <p:spPr>
          <a:xfrm>
            <a:off x="5602291" y="3200898"/>
            <a:ext cx="1168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legal-planet.org</a:t>
            </a:r>
            <a:endParaRPr lang="en-US" sz="12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158061-C4AE-4FBA-907D-961518BE3D51}"/>
              </a:ext>
            </a:extLst>
          </p:cNvPr>
          <p:cNvSpPr txBox="1"/>
          <p:nvPr/>
        </p:nvSpPr>
        <p:spPr>
          <a:xfrm>
            <a:off x="490940" y="1617991"/>
            <a:ext cx="1680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ntano Sans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cc.gfamedia.org</a:t>
            </a:r>
            <a:endParaRPr lang="en-US" sz="1200" dirty="0">
              <a:solidFill>
                <a:schemeClr val="bg1"/>
              </a:solidFill>
              <a:latin typeface="Pontano Sans" panose="020B0604020202020204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41C2448-5ED3-4718-9945-F7ABB31A2F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566" y="3464718"/>
            <a:ext cx="3429000" cy="16365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A56EE7-2D66-4E1F-AD92-18D0F7DD9A8F}"/>
              </a:ext>
            </a:extLst>
          </p:cNvPr>
          <p:cNvSpPr txBox="1"/>
          <p:nvPr/>
        </p:nvSpPr>
        <p:spPr>
          <a:xfrm>
            <a:off x="4808314" y="4847155"/>
            <a:ext cx="1753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0070C0"/>
                </a:solidFill>
                <a:latin typeface="Pontano Sans" panose="020B060402020202020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1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globalforestwatch.org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51A4521-7EAD-4BEA-B56F-E16DEB9DA5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1" t="18237" r="2797" b="17820"/>
          <a:stretch/>
        </p:blipFill>
        <p:spPr>
          <a:xfrm>
            <a:off x="3182948" y="2699313"/>
            <a:ext cx="3569068" cy="22641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97D62F-3DC2-44AD-9667-6D7615005EB8}"/>
              </a:ext>
            </a:extLst>
          </p:cNvPr>
          <p:cNvSpPr txBox="1"/>
          <p:nvPr/>
        </p:nvSpPr>
        <p:spPr>
          <a:xfrm>
            <a:off x="6245305" y="2717860"/>
            <a:ext cx="5997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10000"/>
                  </a:schemeClr>
                </a:solidFill>
                <a:latin typeface="Pontano Sans" panose="020B060402020202020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wil.org</a:t>
            </a:r>
            <a:endParaRPr lang="en-US" sz="1100" dirty="0">
              <a:solidFill>
                <a:schemeClr val="accent6">
                  <a:lumMod val="10000"/>
                </a:schemeClr>
              </a:solidFill>
              <a:latin typeface="Pontano Sans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CFA46-E8E4-4845-B574-9DFDD8115F0A}"/>
              </a:ext>
            </a:extLst>
          </p:cNvPr>
          <p:cNvSpPr/>
          <p:nvPr/>
        </p:nvSpPr>
        <p:spPr>
          <a:xfrm>
            <a:off x="0" y="0"/>
            <a:ext cx="6845092" cy="512415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6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68168" y="126088"/>
            <a:ext cx="6002482" cy="54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What is the problem?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1306B-6DC4-4A42-8314-63A993B6C68F}"/>
              </a:ext>
            </a:extLst>
          </p:cNvPr>
          <p:cNvSpPr txBox="1"/>
          <p:nvPr/>
        </p:nvSpPr>
        <p:spPr>
          <a:xfrm>
            <a:off x="958521" y="758353"/>
            <a:ext cx="1648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Pontano Sans" panose="020B0604020202020204" charset="0"/>
              </a:rPr>
              <a:t>URGENT!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960-2549-483F-9B0D-62DFDED1B2C5}"/>
              </a:ext>
            </a:extLst>
          </p:cNvPr>
          <p:cNvSpPr txBox="1"/>
          <p:nvPr/>
        </p:nvSpPr>
        <p:spPr>
          <a:xfrm>
            <a:off x="4565703" y="741011"/>
            <a:ext cx="1398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Pontano Sans" panose="020B0604020202020204" charset="0"/>
              </a:rPr>
              <a:t>IMPORTANT!</a:t>
            </a:r>
          </a:p>
        </p:txBody>
      </p:sp>
      <p:sp>
        <p:nvSpPr>
          <p:cNvPr id="21" name="Google Shape;174;p21">
            <a:extLst>
              <a:ext uri="{FF2B5EF4-FFF2-40B4-BE49-F238E27FC236}">
                <a16:creationId xmlns:a16="http://schemas.microsoft.com/office/drawing/2014/main" id="{C7E9120F-54E6-45E2-B5AF-B029A6CC2976}"/>
              </a:ext>
            </a:extLst>
          </p:cNvPr>
          <p:cNvSpPr txBox="1">
            <a:spLocks/>
          </p:cNvSpPr>
          <p:nvPr/>
        </p:nvSpPr>
        <p:spPr>
          <a:xfrm>
            <a:off x="575035" y="1202066"/>
            <a:ext cx="2148837" cy="33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2000" b="1" dirty="0">
                <a:solidFill>
                  <a:srgbClr val="002060"/>
                </a:solidFill>
                <a:latin typeface="Pontano Sans" panose="020B0604020202020204" charset="0"/>
              </a:rPr>
              <a:t>Water acces today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36BB964-398A-4411-B1EF-E6036961BDA8}"/>
              </a:ext>
            </a:extLst>
          </p:cNvPr>
          <p:cNvSpPr/>
          <p:nvPr/>
        </p:nvSpPr>
        <p:spPr>
          <a:xfrm rot="10800000">
            <a:off x="2596616" y="735443"/>
            <a:ext cx="1755060" cy="435429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ntano San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812FD-583C-4B22-BF41-A3089B3495AA}"/>
              </a:ext>
            </a:extLst>
          </p:cNvPr>
          <p:cNvSpPr txBox="1"/>
          <p:nvPr/>
        </p:nvSpPr>
        <p:spPr>
          <a:xfrm rot="21489963">
            <a:off x="2820275" y="782729"/>
            <a:ext cx="113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ntano Sans" panose="020B0604020202020204" charset="0"/>
              </a:rPr>
              <a:t>Causes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1B6F15-29B0-433A-98C4-B1CF93A160D8}"/>
              </a:ext>
            </a:extLst>
          </p:cNvPr>
          <p:cNvGrpSpPr/>
          <p:nvPr/>
        </p:nvGrpSpPr>
        <p:grpSpPr>
          <a:xfrm>
            <a:off x="1778733" y="930058"/>
            <a:ext cx="3616037" cy="4158610"/>
            <a:chOff x="1778733" y="930058"/>
            <a:chExt cx="3616037" cy="4158610"/>
          </a:xfrm>
        </p:grpSpPr>
        <p:pic>
          <p:nvPicPr>
            <p:cNvPr id="28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1E19B91-FF49-4862-9140-D565E39F6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0" t="850" r="19749" b="1148"/>
            <a:stretch/>
          </p:blipFill>
          <p:spPr bwMode="auto">
            <a:xfrm>
              <a:off x="2035102" y="2197565"/>
              <a:ext cx="3016298" cy="289110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</p:spPr>
        </p:pic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63273D11-109E-4DEF-B0BC-9E87053C2CA3}"/>
                </a:ext>
              </a:extLst>
            </p:cNvPr>
            <p:cNvSpPr/>
            <p:nvPr/>
          </p:nvSpPr>
          <p:spPr>
            <a:xfrm rot="18424745">
              <a:off x="4044478" y="1127315"/>
              <a:ext cx="1547549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ntano Sans" panose="020B0604020202020204" charset="0"/>
              </a:endParaRP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143E991F-CEF3-47D2-BB7C-C13E4B233038}"/>
                </a:ext>
              </a:extLst>
            </p:cNvPr>
            <p:cNvSpPr/>
            <p:nvPr/>
          </p:nvSpPr>
          <p:spPr>
            <a:xfrm rot="13709311">
              <a:off x="1837384" y="1367586"/>
              <a:ext cx="1035733" cy="115303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ontano Sans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E40A49-80FA-4B5D-8B5D-E40CCC14DA4B}"/>
                </a:ext>
              </a:extLst>
            </p:cNvPr>
            <p:cNvSpPr txBox="1"/>
            <p:nvPr/>
          </p:nvSpPr>
          <p:spPr>
            <a:xfrm rot="3084467">
              <a:off x="1944442" y="1852590"/>
              <a:ext cx="87495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A366DA-28B4-4CB2-8EC8-62D57BFC7C55}"/>
                </a:ext>
              </a:extLst>
            </p:cNvPr>
            <p:cNvSpPr txBox="1"/>
            <p:nvPr/>
          </p:nvSpPr>
          <p:spPr>
            <a:xfrm rot="18514313">
              <a:off x="4247824" y="1642228"/>
              <a:ext cx="9916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Pontano Sans" panose="020B0604020202020204" charset="0"/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4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A1A5DF-617D-46AF-A188-DE696C641989}"/>
              </a:ext>
            </a:extLst>
          </p:cNvPr>
          <p:cNvSpPr/>
          <p:nvPr/>
        </p:nvSpPr>
        <p:spPr>
          <a:xfrm>
            <a:off x="221561" y="241020"/>
            <a:ext cx="3458309" cy="438768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ntano Sans" panose="020B0604020202020204" charset="0"/>
            </a:endParaRPr>
          </a:p>
        </p:txBody>
      </p:sp>
      <p:pic>
        <p:nvPicPr>
          <p:cNvPr id="24" name="Picture 23" descr="A picture containing mammal&#10;&#10;Description automatically generated">
            <a:extLst>
              <a:ext uri="{FF2B5EF4-FFF2-40B4-BE49-F238E27FC236}">
                <a16:creationId xmlns:a16="http://schemas.microsoft.com/office/drawing/2014/main" id="{C5C4C4C6-C22B-49C9-84FF-5FBDEC899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r="30398"/>
          <a:stretch/>
        </p:blipFill>
        <p:spPr>
          <a:xfrm>
            <a:off x="5791148" y="6038504"/>
            <a:ext cx="1310050" cy="854439"/>
          </a:xfrm>
          <a:prstGeom prst="rect">
            <a:avLst/>
          </a:prstGeom>
        </p:spPr>
      </p:pic>
      <p:pic>
        <p:nvPicPr>
          <p:cNvPr id="14338" name="Picture 2" descr="A leopard runnin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8B79A183-D564-4000-9AA8-8B96D7AFF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5850" r="8332" b="17383"/>
          <a:stretch/>
        </p:blipFill>
        <p:spPr bwMode="auto">
          <a:xfrm rot="21100424" flipH="1">
            <a:off x="5221056" y="5851085"/>
            <a:ext cx="1088307" cy="738903"/>
          </a:xfrm>
          <a:prstGeom prst="rect">
            <a:avLst/>
          </a:prstGeom>
          <a:noFill/>
        </p:spPr>
      </p:pic>
      <p:pic>
        <p:nvPicPr>
          <p:cNvPr id="20482" name="Picture 2" descr="A monkey with a long tail&#10;&#10;Description automatically generated with low confidence">
            <a:extLst>
              <a:ext uri="{FF2B5EF4-FFF2-40B4-BE49-F238E27FC236}">
                <a16:creationId xmlns:a16="http://schemas.microsoft.com/office/drawing/2014/main" id="{13930486-5B4C-4AA8-AFB4-C56BE0FA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07" y="6196198"/>
            <a:ext cx="1573548" cy="913896"/>
          </a:xfrm>
          <a:prstGeom prst="rect">
            <a:avLst/>
          </a:prstGeom>
          <a:noFill/>
        </p:spPr>
      </p:pic>
      <p:pic>
        <p:nvPicPr>
          <p:cNvPr id="13314" name="Picture 2" descr="A dog and a pig&#10;&#10;Description automatically generated with low confidence">
            <a:extLst>
              <a:ext uri="{FF2B5EF4-FFF2-40B4-BE49-F238E27FC236}">
                <a16:creationId xmlns:a16="http://schemas.microsoft.com/office/drawing/2014/main" id="{A06451A8-3CE2-420B-97FE-E5701D06F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9" t="13568" r="13487" b="22904"/>
          <a:stretch/>
        </p:blipFill>
        <p:spPr bwMode="auto">
          <a:xfrm>
            <a:off x="4173185" y="6157861"/>
            <a:ext cx="1401072" cy="1189410"/>
          </a:xfrm>
          <a:prstGeom prst="rect">
            <a:avLst/>
          </a:prstGeom>
          <a:noFill/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BC50C32B-32D5-467E-A2F2-00835A07B2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8E8E8E"/>
              </a:clrFrom>
              <a:clrTo>
                <a:srgbClr val="8E8E8E">
                  <a:alpha val="0"/>
                </a:srgbClr>
              </a:clrTo>
            </a:clrChange>
            <a:duotone>
              <a:prstClr val="black"/>
              <a:srgbClr val="51B14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453" b="57682" l="20442" r="77072">
                        <a14:foregroundMark x1="23481" y1="30866" x2="20580" y2="34777"/>
                        <a14:foregroundMark x1="31492" y1="27793" x2="27901" y2="18855"/>
                        <a14:foregroundMark x1="27901" y1="18855" x2="38122" y2="14246"/>
                        <a14:foregroundMark x1="38122" y1="14246" x2="50552" y2="22067"/>
                        <a14:foregroundMark x1="50552" y1="22067" x2="59254" y2="21508"/>
                        <a14:foregroundMark x1="59254" y1="21508" x2="68094" y2="23045"/>
                        <a14:foregroundMark x1="68094" y1="23045" x2="73204" y2="26955"/>
                        <a14:foregroundMark x1="74400" y1="31420" x2="75000" y2="33659"/>
                        <a14:foregroundMark x1="73633" y1="28557" x2="74273" y2="30944"/>
                        <a14:foregroundMark x1="73204" y1="26955" x2="73615" y2="28490"/>
                        <a14:foregroundMark x1="75000" y1="33659" x2="72376" y2="37570"/>
                        <a14:foregroundMark x1="49171" y1="57821" x2="43785" y2="56844"/>
                        <a14:foregroundMark x1="42541" y1="11872" x2="34254" y2="11592"/>
                        <a14:foregroundMark x1="76381" y1="33380" x2="77072" y2="32123"/>
                        <a14:backgroundMark x1="66851" y1="33520" x2="64779" y2="29609"/>
                        <a14:backgroundMark x1="66298" y1="25559" x2="66436" y2="26117"/>
                        <a14:backgroundMark x1="71685" y1="27235" x2="71271" y2="27793"/>
                        <a14:backgroundMark x1="69890" y1="32961" x2="69890" y2="32961"/>
                        <a14:backgroundMark x1="72376" y1="30168" x2="71961" y2="31145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8185" t="9226" r="19579" b="38922"/>
          <a:stretch/>
        </p:blipFill>
        <p:spPr>
          <a:xfrm>
            <a:off x="-8334395" y="-539731"/>
            <a:ext cx="5699236" cy="4695828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981DD32-D147-4D07-B4DC-7A1DEAD365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411" b="55893" l="24409" r="74197">
                        <a14:foregroundMark x1="47238" y1="37151" x2="58840" y2="38268"/>
                        <a14:foregroundMark x1="58702" y1="38268" x2="50829" y2="36872"/>
                        <a14:foregroundMark x1="50829" y1="36872" x2="50829" y2="36872"/>
                        <a14:foregroundMark x1="48204" y1="37989" x2="51796" y2="41899"/>
                        <a14:foregroundMark x1="52922" y1="41899" x2="58397" y2="41899"/>
                        <a14:foregroundMark x1="51796" y1="41899" x2="52228" y2="41899"/>
                        <a14:foregroundMark x1="58824" y1="41341" x2="54420" y2="37011"/>
                        <a14:foregroundMark x1="54420" y1="37011" x2="49724" y2="39944"/>
                        <a14:foregroundMark x1="54880" y1="41899" x2="56354" y2="42458"/>
                        <a14:foregroundMark x1="49724" y1="39944" x2="54880" y2="41899"/>
                        <a14:foregroundMark x1="56441" y1="41899" x2="57182" y2="37151"/>
                        <a14:foregroundMark x1="56354" y1="42458" x2="56441" y2="41899"/>
                        <a14:foregroundMark x1="57182" y1="37151" x2="57044" y2="37011"/>
                        <a14:foregroundMark x1="50773" y1="41094" x2="52072" y2="41480"/>
                        <a14:foregroundMark x1="49724" y1="40782" x2="50094" y2="40892"/>
                        <a14:foregroundMark x1="54420" y1="43017" x2="54420" y2="43017"/>
                        <a14:foregroundMark x1="53177" y1="42737" x2="53177" y2="42737"/>
                        <a14:foregroundMark x1="56077" y1="42737" x2="56077" y2="42737"/>
                        <a14:foregroundMark x1="57182" y1="42318" x2="57182" y2="42318"/>
                        <a14:foregroundMark x1="59807" y1="40223" x2="59807" y2="40223"/>
                        <a14:foregroundMark x1="48895" y1="36732" x2="48895" y2="36732"/>
                        <a14:backgroundMark x1="61602" y1="40084" x2="61602" y2="39944"/>
                        <a14:backgroundMark x1="61602" y1="40223" x2="60912" y2="40503"/>
                        <a14:backgroundMark x1="61188" y1="40223" x2="60773" y2="41201"/>
                        <a14:backgroundMark x1="59392" y1="41341" x2="59392" y2="41341"/>
                        <a14:backgroundMark x1="59530" y1="41899" x2="60221" y2="41899"/>
                        <a14:backgroundMark x1="59116" y1="42179" x2="60083" y2="42179"/>
                        <a14:backgroundMark x1="51381" y1="42877" x2="51381" y2="42877"/>
                        <a14:backgroundMark x1="51243" y1="42877" x2="51657" y2="43156"/>
                        <a14:backgroundMark x1="52072" y1="43156" x2="51519" y2="43156"/>
                        <a14:backgroundMark x1="52348" y1="42737" x2="52348" y2="42737"/>
                        <a14:backgroundMark x1="54696" y1="43994" x2="54696" y2="43994"/>
                        <a14:backgroundMark x1="54420" y1="43994" x2="48757" y2="47207"/>
                        <a14:backgroundMark x1="48757" y1="47207" x2="33425" y2="42458"/>
                        <a14:backgroundMark x1="33425" y1="42458" x2="53177" y2="54330"/>
                        <a14:backgroundMark x1="53177" y1="54330" x2="71961" y2="47346"/>
                        <a14:backgroundMark x1="71961" y1="47346" x2="39227" y2="41899"/>
                        <a14:backgroundMark x1="39227" y1="41899" x2="33840" y2="39385"/>
                        <a14:backgroundMark x1="33840" y1="39385" x2="33840" y2="39385"/>
                        <a14:backgroundMark x1="57597" y1="43575" x2="59116" y2="42737"/>
                        <a14:backgroundMark x1="58149" y1="41899" x2="58149" y2="41899"/>
                        <a14:backgroundMark x1="49033" y1="36732" x2="49033" y2="36732"/>
                        <a14:backgroundMark x1="51243" y1="36732" x2="51243" y2="36732"/>
                        <a14:backgroundMark x1="52762" y1="41899" x2="52762" y2="41899"/>
                        <a14:backgroundMark x1="55387" y1="42598" x2="55387" y2="42598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6061" t="34703" r="36723" b="56512"/>
          <a:stretch/>
        </p:blipFill>
        <p:spPr>
          <a:xfrm>
            <a:off x="-5772170" y="1770083"/>
            <a:ext cx="1576502" cy="795625"/>
          </a:xfrm>
          <a:prstGeom prst="rect">
            <a:avLst/>
          </a:prstGeom>
        </p:spPr>
      </p:pic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7</a:t>
            </a:fld>
            <a:endParaRPr>
              <a:latin typeface="Pontano Sans" panose="020B0604020202020204" charset="0"/>
            </a:endParaRPr>
          </a:p>
        </p:txBody>
      </p:sp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411928" y="96234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" sz="3600" b="1" dirty="0">
                <a:solidFill>
                  <a:srgbClr val="002060"/>
                </a:solidFill>
                <a:latin typeface="Pontano Sans" panose="020B0604020202020204" charset="0"/>
              </a:rPr>
              <a:t>Nature Based Solutions (NBS)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-Wait, what (no investment)? </a:t>
            </a:r>
            <a:r>
              <a:rPr lang="en-US" sz="2800" b="1" dirty="0">
                <a:solidFill>
                  <a:srgbClr val="002060"/>
                </a:solidFill>
                <a:latin typeface="Pontano Sans" panose="020B0604020202020204" charset="0"/>
              </a:rPr>
              <a:t>W</a:t>
            </a:r>
            <a:r>
              <a:rPr lang="en" sz="2800" b="1" dirty="0">
                <a:solidFill>
                  <a:srgbClr val="002060"/>
                </a:solidFill>
                <a:latin typeface="Pontano Sans" panose="020B0604020202020204" charset="0"/>
              </a:rPr>
              <a:t>hy?-</a:t>
            </a:r>
            <a:endParaRPr lang="es-MX" sz="2800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87A74A-AAF3-4D14-839A-4AF155AAAB4C}"/>
              </a:ext>
            </a:extLst>
          </p:cNvPr>
          <p:cNvCxnSpPr/>
          <p:nvPr/>
        </p:nvCxnSpPr>
        <p:spPr>
          <a:xfrm>
            <a:off x="1584520" y="2145093"/>
            <a:ext cx="3352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F9732-FD7C-4CED-86FB-91BEA982722B}"/>
              </a:ext>
            </a:extLst>
          </p:cNvPr>
          <p:cNvGrpSpPr/>
          <p:nvPr/>
        </p:nvGrpSpPr>
        <p:grpSpPr>
          <a:xfrm>
            <a:off x="1571747" y="991227"/>
            <a:ext cx="1590545" cy="2410832"/>
            <a:chOff x="3157147" y="1673154"/>
            <a:chExt cx="1590545" cy="24108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0850C9-52E1-4B8F-98F8-9E6B50682FC0}"/>
                </a:ext>
              </a:extLst>
            </p:cNvPr>
            <p:cNvGrpSpPr/>
            <p:nvPr/>
          </p:nvGrpSpPr>
          <p:grpSpPr>
            <a:xfrm>
              <a:off x="3157147" y="1673154"/>
              <a:ext cx="1590545" cy="2410832"/>
              <a:chOff x="3157147" y="1673154"/>
              <a:chExt cx="1590545" cy="241083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C02EF-DB4D-4A7B-8C05-456334D6A781}"/>
                  </a:ext>
                </a:extLst>
              </p:cNvPr>
              <p:cNvGrpSpPr/>
              <p:nvPr/>
            </p:nvGrpSpPr>
            <p:grpSpPr>
              <a:xfrm>
                <a:off x="3157147" y="1673154"/>
                <a:ext cx="1590545" cy="2410832"/>
                <a:chOff x="3157147" y="1673154"/>
                <a:chExt cx="1590545" cy="2410832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5915590F-20A5-4BAE-BA23-96B05975A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5180" y="1790700"/>
                  <a:ext cx="0" cy="207264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C68D92-5EC3-4DD3-AA16-99F0850F36E5}"/>
                    </a:ext>
                  </a:extLst>
                </p:cNvPr>
                <p:cNvSpPr txBox="1"/>
                <p:nvPr/>
              </p:nvSpPr>
              <p:spPr>
                <a:xfrm>
                  <a:off x="3454201" y="1750660"/>
                  <a:ext cx="1293491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0070C0"/>
                      </a:solidFill>
                      <a:latin typeface="Pontano Sans" panose="020B0604020202020204" charset="0"/>
                    </a:rPr>
                    <a:t>Clear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2B852A-6233-41F9-8A33-31B3204FAD42}"/>
                    </a:ext>
                  </a:extLst>
                </p:cNvPr>
                <p:cNvSpPr txBox="1"/>
                <p:nvPr/>
              </p:nvSpPr>
              <p:spPr>
                <a:xfrm>
                  <a:off x="3157147" y="1673154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50"/>
                      </a:solidFill>
                      <a:latin typeface="Pontano Sans" panose="020B0604020202020204" charset="0"/>
                    </a:rPr>
                    <a:t>+</a:t>
                  </a:r>
                  <a:endParaRPr lang="en-US" sz="1800" b="1" dirty="0">
                    <a:solidFill>
                      <a:srgbClr val="00B050"/>
                    </a:solidFill>
                    <a:latin typeface="Pontano Sans" panose="020B0604020202020204" charset="0"/>
                  </a:endParaRPr>
                </a:p>
              </p:txBody>
            </p:sp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F5B6EE23-4695-4F6F-A064-305290F1D901}"/>
                    </a:ext>
                  </a:extLst>
                </p:cNvPr>
                <p:cNvSpPr/>
                <p:nvPr/>
              </p:nvSpPr>
              <p:spPr>
                <a:xfrm>
                  <a:off x="3246120" y="1878421"/>
                  <a:ext cx="213356" cy="948595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C4BFDC-B6A6-4C71-A3D8-1EB1BD3986AA}"/>
                    </a:ext>
                  </a:extLst>
                </p:cNvPr>
                <p:cNvSpPr txBox="1"/>
                <p:nvPr/>
              </p:nvSpPr>
              <p:spPr>
                <a:xfrm>
                  <a:off x="3242392" y="3776209"/>
                  <a:ext cx="1827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Pontano Sans" panose="020B0604020202020204" charset="0"/>
                    </a:rPr>
                    <a:t>-</a:t>
                  </a:r>
                  <a:endParaRPr lang="en-US" b="1" dirty="0">
                    <a:solidFill>
                      <a:srgbClr val="C00000"/>
                    </a:solidFill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D855C2E3-2B96-4C53-93BE-437B596FADEC}"/>
                  </a:ext>
                </a:extLst>
              </p:cNvPr>
              <p:cNvSpPr/>
              <p:nvPr/>
            </p:nvSpPr>
            <p:spPr>
              <a:xfrm rot="10800000">
                <a:off x="3236007" y="2827020"/>
                <a:ext cx="213356" cy="986698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774255-8CB3-4F0F-BEE2-B1198DE72A30}"/>
                </a:ext>
              </a:extLst>
            </p:cNvPr>
            <p:cNvSpPr txBox="1"/>
            <p:nvPr/>
          </p:nvSpPr>
          <p:spPr>
            <a:xfrm>
              <a:off x="3394152" y="3761271"/>
              <a:ext cx="7542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Sediments &amp; pollutants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8E9471-0164-4B47-8F4B-118AE5244D26}"/>
              </a:ext>
            </a:extLst>
          </p:cNvPr>
          <p:cNvGrpSpPr/>
          <p:nvPr/>
        </p:nvGrpSpPr>
        <p:grpSpPr>
          <a:xfrm>
            <a:off x="609378" y="1780464"/>
            <a:ext cx="2599538" cy="701735"/>
            <a:chOff x="2194778" y="2462391"/>
            <a:chExt cx="2599538" cy="7017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A65ED5-6A75-48B7-B69B-DFC3BA4F37EC}"/>
                </a:ext>
              </a:extLst>
            </p:cNvPr>
            <p:cNvGrpSpPr/>
            <p:nvPr/>
          </p:nvGrpSpPr>
          <p:grpSpPr>
            <a:xfrm>
              <a:off x="2441036" y="2538030"/>
              <a:ext cx="2289297" cy="626096"/>
              <a:chOff x="2441036" y="2538030"/>
              <a:chExt cx="2289297" cy="62609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154DD91-67B7-45A3-9886-0DBCB8284A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1036" y="2827020"/>
                <a:ext cx="1831223" cy="17635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CC8A8-5FF0-4A2C-9D78-9344FA8537D7}"/>
                  </a:ext>
                </a:extLst>
              </p:cNvPr>
              <p:cNvSpPr txBox="1"/>
              <p:nvPr/>
            </p:nvSpPr>
            <p:spPr>
              <a:xfrm>
                <a:off x="4147231" y="2979460"/>
                <a:ext cx="58310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2060"/>
                    </a:solidFill>
                    <a:latin typeface="Pontano Sans" panose="020B0604020202020204" charset="0"/>
                  </a:rPr>
                  <a:t>Amount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40E65C-AEB3-4E27-B82B-EE26AAC2D34B}"/>
                  </a:ext>
                </a:extLst>
              </p:cNvPr>
              <p:cNvSpPr txBox="1"/>
              <p:nvPr/>
            </p:nvSpPr>
            <p:spPr>
              <a:xfrm>
                <a:off x="2489026" y="2540912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-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D1AE56-1D1A-4E9D-AB22-A5120ECE1B58}"/>
                  </a:ext>
                </a:extLst>
              </p:cNvPr>
              <p:cNvSpPr txBox="1"/>
              <p:nvPr/>
            </p:nvSpPr>
            <p:spPr>
              <a:xfrm>
                <a:off x="4272259" y="2538030"/>
                <a:ext cx="1827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Pontano Sans" panose="020B0604020202020204" charset="0"/>
                  </a:rPr>
                  <a:t>+</a:t>
                </a:r>
                <a:endParaRPr lang="en-US" sz="1800" b="1" dirty="0">
                  <a:solidFill>
                    <a:srgbClr val="C00000"/>
                  </a:solidFill>
                  <a:latin typeface="Pontano Sans" panose="020B060402020202020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A21CE-5991-4F0B-A35E-435A3826FE73}"/>
                  </a:ext>
                </a:extLst>
              </p:cNvPr>
              <p:cNvGrpSpPr/>
              <p:nvPr/>
            </p:nvGrpSpPr>
            <p:grpSpPr>
              <a:xfrm>
                <a:off x="2492260" y="2729612"/>
                <a:ext cx="1739735" cy="213356"/>
                <a:chOff x="2492260" y="2729612"/>
                <a:chExt cx="1739735" cy="213356"/>
              </a:xfrm>
            </p:grpSpPr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CECC6A6C-3DF4-4AD6-B393-EB65EA759642}"/>
                    </a:ext>
                  </a:extLst>
                </p:cNvPr>
                <p:cNvSpPr/>
                <p:nvPr/>
              </p:nvSpPr>
              <p:spPr>
                <a:xfrm rot="16200000">
                  <a:off x="2808232" y="2413640"/>
                  <a:ext cx="213356" cy="845300"/>
                </a:xfrm>
                <a:prstGeom prst="triangle">
                  <a:avLst>
                    <a:gd name="adj" fmla="val 53348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F803024B-2C30-4F39-A712-62F23E0DE38C}"/>
                    </a:ext>
                  </a:extLst>
                </p:cNvPr>
                <p:cNvSpPr/>
                <p:nvPr/>
              </p:nvSpPr>
              <p:spPr>
                <a:xfrm rot="5400000">
                  <a:off x="3683753" y="2383420"/>
                  <a:ext cx="202049" cy="894434"/>
                </a:xfrm>
                <a:prstGeom prst="triangle">
                  <a:avLst>
                    <a:gd name="adj" fmla="val 55893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A09073-A986-43E5-8373-13FEC21CCC27}"/>
                </a:ext>
              </a:extLst>
            </p:cNvPr>
            <p:cNvSpPr txBox="1"/>
            <p:nvPr/>
          </p:nvSpPr>
          <p:spPr>
            <a:xfrm>
              <a:off x="2194778" y="2462391"/>
              <a:ext cx="459957" cy="12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 err="1">
                  <a:solidFill>
                    <a:srgbClr val="C00000"/>
                  </a:solidFill>
                  <a:latin typeface="Pontano Sans" panose="020B0604020202020204" charset="0"/>
                </a:rPr>
                <a:t>Drougths</a:t>
              </a:r>
              <a:endParaRPr lang="en-US" sz="800" dirty="0">
                <a:solidFill>
                  <a:srgbClr val="C00000"/>
                </a:solidFill>
                <a:latin typeface="Pontano Sans" panose="020B060402020202020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007E76-FFAC-417D-8982-85375C8E2159}"/>
                </a:ext>
              </a:extLst>
            </p:cNvPr>
            <p:cNvSpPr txBox="1"/>
            <p:nvPr/>
          </p:nvSpPr>
          <p:spPr>
            <a:xfrm>
              <a:off x="4325996" y="2500773"/>
              <a:ext cx="4683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C00000"/>
                  </a:solidFill>
                  <a:latin typeface="Pontano Sans" panose="020B0604020202020204" charset="0"/>
                </a:rPr>
                <a:t>Floods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E91287-18C0-4B7C-8F55-76DFA63A6435}"/>
              </a:ext>
            </a:extLst>
          </p:cNvPr>
          <p:cNvGrpSpPr/>
          <p:nvPr/>
        </p:nvGrpSpPr>
        <p:grpSpPr>
          <a:xfrm>
            <a:off x="912788" y="1164433"/>
            <a:ext cx="1693984" cy="1946704"/>
            <a:chOff x="2498188" y="1846360"/>
            <a:chExt cx="1693984" cy="19467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0089AF-1884-44DA-A204-FB0F70929A31}"/>
                </a:ext>
              </a:extLst>
            </p:cNvPr>
            <p:cNvGrpSpPr/>
            <p:nvPr/>
          </p:nvGrpSpPr>
          <p:grpSpPr>
            <a:xfrm>
              <a:off x="2498188" y="1846360"/>
              <a:ext cx="1693984" cy="1946704"/>
              <a:chOff x="2499879" y="1847263"/>
              <a:chExt cx="1693984" cy="194670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2CBABC-8624-4F3A-A041-2AAF788AA7B6}"/>
                  </a:ext>
                </a:extLst>
              </p:cNvPr>
              <p:cNvGrpSpPr/>
              <p:nvPr/>
            </p:nvGrpSpPr>
            <p:grpSpPr>
              <a:xfrm>
                <a:off x="2499879" y="1877704"/>
                <a:ext cx="1693984" cy="1916263"/>
                <a:chOff x="2499879" y="1877704"/>
                <a:chExt cx="1693984" cy="1916263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7F8611E-7C1F-4C55-846A-EA5A0258E4C5}"/>
                    </a:ext>
                  </a:extLst>
                </p:cNvPr>
                <p:cNvSpPr/>
                <p:nvPr/>
              </p:nvSpPr>
              <p:spPr>
                <a:xfrm rot="10800000">
                  <a:off x="2507498" y="2827016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860C991C-4BC2-4B21-A005-BCCBAD18C8DF}"/>
                    </a:ext>
                  </a:extLst>
                </p:cNvPr>
                <p:cNvSpPr/>
                <p:nvPr/>
              </p:nvSpPr>
              <p:spPr>
                <a:xfrm>
                  <a:off x="2499879" y="1877704"/>
                  <a:ext cx="1686365" cy="966951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Pontano Sans" panose="020B0604020202020204" charset="0"/>
                  </a:endParaRPr>
                </a:p>
              </p:txBody>
            </p:sp>
          </p:grp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5E7415CB-ACD4-47BC-888F-C933FD1653C9}"/>
                  </a:ext>
                </a:extLst>
              </p:cNvPr>
              <p:cNvSpPr/>
              <p:nvPr/>
            </p:nvSpPr>
            <p:spPr>
              <a:xfrm>
                <a:off x="2945195" y="1847263"/>
                <a:ext cx="810219" cy="948595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ontano Sans" panose="020B060402020202020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39A14-709D-4D90-8564-3FD7F556C2FB}"/>
                </a:ext>
              </a:extLst>
            </p:cNvPr>
            <p:cNvSpPr txBox="1"/>
            <p:nvPr/>
          </p:nvSpPr>
          <p:spPr>
            <a:xfrm>
              <a:off x="3070461" y="2283221"/>
              <a:ext cx="621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ntano Sans" panose="020B0604020202020204" charset="0"/>
                </a:rPr>
                <a:t>Safe water</a:t>
              </a:r>
            </a:p>
          </p:txBody>
        </p:sp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D824983-2F5B-40DB-BD3F-BBAD1AEA4A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5" b="89503" l="9859" r="91549">
                        <a14:foregroundMark x1="47887" y1="84530" x2="52582" y2="85083"/>
                        <a14:foregroundMark x1="51174" y1="71823" x2="56338" y2="71823"/>
                        <a14:foregroundMark x1="47418" y1="61326" x2="56808" y2="59669"/>
                        <a14:foregroundMark x1="46479" y1="50829" x2="55399" y2="52486"/>
                        <a14:foregroundMark x1="91549" y1="44199" x2="88732" y2="43646"/>
                        <a14:foregroundMark x1="51643" y1="9945" x2="51643" y2="9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6871" y="1673377"/>
            <a:ext cx="891723" cy="757755"/>
          </a:xfrm>
          <a:prstGeom prst="rect">
            <a:avLst/>
          </a:prstGeom>
        </p:spPr>
      </p:pic>
      <p:pic>
        <p:nvPicPr>
          <p:cNvPr id="614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D14068E1-3AB4-4F5F-8C6B-C6CB8DB9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8" t="28136" r="29089" b="27963"/>
          <a:stretch/>
        </p:blipFill>
        <p:spPr bwMode="auto">
          <a:xfrm>
            <a:off x="-565893" y="-4142415"/>
            <a:ext cx="2984448" cy="3164383"/>
          </a:xfrm>
          <a:prstGeom prst="rect">
            <a:avLst/>
          </a:prstGeom>
          <a:noFill/>
        </p:spPr>
      </p:pic>
      <p:pic>
        <p:nvPicPr>
          <p:cNvPr id="7170" name="Picture 2" descr="Icon&#10;&#10;Description automatically generated">
            <a:extLst>
              <a:ext uri="{FF2B5EF4-FFF2-40B4-BE49-F238E27FC236}">
                <a16:creationId xmlns:a16="http://schemas.microsoft.com/office/drawing/2014/main" id="{DB296AD2-C8D3-4FA3-A1B2-6C949E06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1131" y="-3287960"/>
            <a:ext cx="2476500" cy="2667000"/>
          </a:xfrm>
          <a:prstGeom prst="rect">
            <a:avLst/>
          </a:prstGeom>
          <a:noFill/>
        </p:spPr>
      </p:pic>
      <p:pic>
        <p:nvPicPr>
          <p:cNvPr id="8194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BC2A61-DB6D-44AA-A150-2A1590FE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4590" y="-2667000"/>
            <a:ext cx="2476500" cy="2667000"/>
          </a:xfrm>
          <a:prstGeom prst="rect">
            <a:avLst/>
          </a:prstGeom>
          <a:noFill/>
        </p:spPr>
      </p:pic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39B6FE8B-E164-4546-AA89-5D9D2D25971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185" t="9226" r="19579" b="38922"/>
          <a:stretch/>
        </p:blipFill>
        <p:spPr>
          <a:xfrm>
            <a:off x="-2872003" y="81229"/>
            <a:ext cx="2264102" cy="18654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845890-3A56-4753-8E38-A4684B2BB0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6418" y="2799652"/>
            <a:ext cx="924658" cy="761483"/>
          </a:xfrm>
          <a:prstGeom prst="rect">
            <a:avLst/>
          </a:prstGeom>
        </p:spPr>
      </p:pic>
      <p:pic>
        <p:nvPicPr>
          <p:cNvPr id="42" name="Picture 4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52080E4-B8CA-4E67-A45C-4F154DF943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723" b="93675" l="6688" r="89809">
                        <a14:foregroundMark x1="83439" y1="26205" x2="57962" y2="10843"/>
                        <a14:foregroundMark x1="60510" y1="5723" x2="61465" y2="5723"/>
                        <a14:foregroundMark x1="8599" y1="28916" x2="6688" y2="29518"/>
                        <a14:foregroundMark x1="11783" y1="43675" x2="11783" y2="43675"/>
                        <a14:foregroundMark x1="11146" y1="61446" x2="11146" y2="61446"/>
                        <a14:foregroundMark x1="11146" y1="54217" x2="11146" y2="54217"/>
                        <a14:foregroundMark x1="14650" y1="44880" x2="14650" y2="44880"/>
                        <a14:foregroundMark x1="15287" y1="60542" x2="15287" y2="60542"/>
                        <a14:foregroundMark x1="15605" y1="71386" x2="15605" y2="71386"/>
                        <a14:foregroundMark x1="15605" y1="80120" x2="15605" y2="80120"/>
                        <a14:foregroundMark x1="18153" y1="67470" x2="18153" y2="67470"/>
                        <a14:foregroundMark x1="18790" y1="55120" x2="18790" y2="55120"/>
                        <a14:foregroundMark x1="19427" y1="45783" x2="19427" y2="45783"/>
                        <a14:foregroundMark x1="26115" y1="40964" x2="26115" y2="40964"/>
                        <a14:foregroundMark x1="25796" y1="48795" x2="25796" y2="48795"/>
                        <a14:foregroundMark x1="26115" y1="56325" x2="26115" y2="56325"/>
                        <a14:foregroundMark x1="26115" y1="66566" x2="26115" y2="66566"/>
                        <a14:foregroundMark x1="29936" y1="57530" x2="29936" y2="57530"/>
                        <a14:foregroundMark x1="29299" y1="68976" x2="29299" y2="68976"/>
                        <a14:foregroundMark x1="30573" y1="83133" x2="30573" y2="83133"/>
                        <a14:foregroundMark x1="29618" y1="89759" x2="29618" y2="89759"/>
                        <a14:foregroundMark x1="29299" y1="45181" x2="29299" y2="45181"/>
                        <a14:foregroundMark x1="34395" y1="43373" x2="34395" y2="43373"/>
                        <a14:foregroundMark x1="34395" y1="52108" x2="34395" y2="52108"/>
                        <a14:foregroundMark x1="34076" y1="66265" x2="34076" y2="66265"/>
                        <a14:foregroundMark x1="41720" y1="41566" x2="41720" y2="41566"/>
                        <a14:foregroundMark x1="42357" y1="50000" x2="42357" y2="50000"/>
                        <a14:foregroundMark x1="42994" y1="59639" x2="42994" y2="59639"/>
                        <a14:foregroundMark x1="42675" y1="78012" x2="42675" y2="78012"/>
                        <a14:foregroundMark x1="42675" y1="84639" x2="42675" y2="84639"/>
                        <a14:foregroundMark x1="50637" y1="65663" x2="50637" y2="65663"/>
                        <a14:foregroundMark x1="51592" y1="57831" x2="51592" y2="57831"/>
                        <a14:foregroundMark x1="51592" y1="43675" x2="51592" y2="43675"/>
                        <a14:foregroundMark x1="55414" y1="43675" x2="55414" y2="43675"/>
                        <a14:foregroundMark x1="55414" y1="61145" x2="55414" y2="61145"/>
                        <a14:foregroundMark x1="55096" y1="76205" x2="55096" y2="76205"/>
                        <a14:foregroundMark x1="55096" y1="85542" x2="55096" y2="85542"/>
                        <a14:foregroundMark x1="58917" y1="67169" x2="58917" y2="67169"/>
                        <a14:foregroundMark x1="58917" y1="61747" x2="58917" y2="61747"/>
                        <a14:foregroundMark x1="58917" y1="50904" x2="58917" y2="50904"/>
                        <a14:foregroundMark x1="58280" y1="42169" x2="58280" y2="42169"/>
                        <a14:foregroundMark x1="66561" y1="43072" x2="66561" y2="43072"/>
                        <a14:foregroundMark x1="66242" y1="57229" x2="66242" y2="57229"/>
                        <a14:foregroundMark x1="65287" y1="66265" x2="65287" y2="66265"/>
                        <a14:foregroundMark x1="70382" y1="49699" x2="70382" y2="49699"/>
                        <a14:foregroundMark x1="69427" y1="63554" x2="69427" y2="63554"/>
                        <a14:foregroundMark x1="69427" y1="82229" x2="69427" y2="82229"/>
                        <a14:foregroundMark x1="69427" y1="93675" x2="69427" y2="93675"/>
                        <a14:foregroundMark x1="73885" y1="64759" x2="73885" y2="64759"/>
                        <a14:foregroundMark x1="72293" y1="55120" x2="72293" y2="55120"/>
                        <a14:foregroundMark x1="71656" y1="45783" x2="71656" y2="45783"/>
                        <a14:foregroundMark x1="73248" y1="44277" x2="73248" y2="44277"/>
                        <a14:foregroundMark x1="72611" y1="44277" x2="72611" y2="44277"/>
                        <a14:foregroundMark x1="73567" y1="43976" x2="73567" y2="43976"/>
                        <a14:foregroundMark x1="80573" y1="41566" x2="80573" y2="41566"/>
                        <a14:foregroundMark x1="80892" y1="51807" x2="80892" y2="51807"/>
                        <a14:foregroundMark x1="83439" y1="42771" x2="83439" y2="42771"/>
                        <a14:foregroundMark x1="83758" y1="50301" x2="83758" y2="50301"/>
                        <a14:foregroundMark x1="87898" y1="46687" x2="87898" y2="46687"/>
                        <a14:foregroundMark x1="88217" y1="60843" x2="88217" y2="60843"/>
                        <a14:foregroundMark x1="83758" y1="74699" x2="83758" y2="74699"/>
                        <a14:foregroundMark x1="83758" y1="86446" x2="83758" y2="86446"/>
                        <a14:foregroundMark x1="79618" y1="67169" x2="79618" y2="67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7436" y="1254566"/>
            <a:ext cx="681494" cy="720561"/>
          </a:xfrm>
          <a:prstGeom prst="rect">
            <a:avLst/>
          </a:prstGeom>
        </p:spPr>
      </p:pic>
      <p:pic>
        <p:nvPicPr>
          <p:cNvPr id="9218" name="Picture 2" descr="Logo&#10;&#10;Description automatically generated">
            <a:extLst>
              <a:ext uri="{FF2B5EF4-FFF2-40B4-BE49-F238E27FC236}">
                <a16:creationId xmlns:a16="http://schemas.microsoft.com/office/drawing/2014/main" id="{B981B050-694B-4192-9EF8-AF788C0DC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012" b="56128" l="24313" r="79750">
                        <a14:foregroundMark x1="58688" y1="53286" x2="57500" y2="49911"/>
                        <a14:foregroundMark x1="67938" y1="56128" x2="64938" y2="56128"/>
                        <a14:foregroundMark x1="45875" y1="55003" x2="40813" y2="51332"/>
                        <a14:foregroundMark x1="64625" y1="20012" x2="63750" y2="20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16354" r="13319" b="40706"/>
          <a:stretch/>
        </p:blipFill>
        <p:spPr bwMode="auto">
          <a:xfrm>
            <a:off x="7931440" y="5513470"/>
            <a:ext cx="1014750" cy="664149"/>
          </a:xfrm>
          <a:prstGeom prst="rect">
            <a:avLst/>
          </a:prstGeom>
          <a:noFill/>
        </p:spPr>
      </p:pic>
      <p:pic>
        <p:nvPicPr>
          <p:cNvPr id="12290" name="Picture 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B8C90CD-07F6-4307-AA40-6B856DB7C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62418" y1="47876" x2="50490" y2="46078"/>
                        <a14:foregroundMark x1="50490" y1="46078" x2="38562" y2="40850"/>
                        <a14:foregroundMark x1="38562" y1="40850" x2="40686" y2="28595"/>
                        <a14:foregroundMark x1="42484" y1="52288" x2="31536" y2="50163"/>
                        <a14:foregroundMark x1="31536" y1="50163" x2="26634" y2="53758"/>
                        <a14:foregroundMark x1="44281" y1="53758" x2="53268" y2="57353"/>
                        <a14:foregroundMark x1="53268" y1="57353" x2="53268" y2="57353"/>
                        <a14:foregroundMark x1="56536" y1="70752" x2="42320" y2="64542"/>
                        <a14:foregroundMark x1="42320" y1="64542" x2="43301" y2="58170"/>
                        <a14:foregroundMark x1="47386" y1="62908" x2="58824" y2="69281"/>
                        <a14:foregroundMark x1="60621" y1="70098" x2="51307" y2="70752"/>
                        <a14:foregroundMark x1="51307" y1="70752" x2="46569" y2="69281"/>
                        <a14:foregroundMark x1="61438" y1="69608" x2="59967" y2="68137"/>
                        <a14:foregroundMark x1="59477" y1="66993" x2="51797" y2="66340"/>
                        <a14:foregroundMark x1="51797" y1="66013" x2="59150" y2="66667"/>
                        <a14:foregroundMark x1="54739" y1="65523" x2="50654" y2="64542"/>
                        <a14:foregroundMark x1="63562" y1="40033" x2="65523" y2="33660"/>
                        <a14:foregroundMark x1="74346" y1="55229" x2="65033" y2="47876"/>
                        <a14:foregroundMark x1="75163" y1="56373" x2="69935" y2="56373"/>
                        <a14:foregroundMark x1="74346" y1="57843" x2="76634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18" t="21587" r="18926" b="26792"/>
          <a:stretch/>
        </p:blipFill>
        <p:spPr bwMode="auto">
          <a:xfrm rot="19835605">
            <a:off x="5310652" y="6737717"/>
            <a:ext cx="947985" cy="832873"/>
          </a:xfrm>
          <a:prstGeom prst="rect">
            <a:avLst/>
          </a:prstGeom>
          <a:noFill/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0190718-3540-43F6-B28D-766A1173CCA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812" t="22622" r="8455" b="28077"/>
          <a:stretch/>
        </p:blipFill>
        <p:spPr>
          <a:xfrm>
            <a:off x="-8416270" y="3980152"/>
            <a:ext cx="4077459" cy="2535771"/>
          </a:xfrm>
          <a:prstGeom prst="rect">
            <a:avLst/>
          </a:prstGeom>
        </p:spPr>
      </p:pic>
      <p:pic>
        <p:nvPicPr>
          <p:cNvPr id="15362" name="Picture 2" descr="A colorful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4E9DD928-5676-4FEF-BA13-E96F544AD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40000" y1="15156" x2="44115" y2="22917"/>
                        <a14:foregroundMark x1="48542" y1="33281" x2="55937" y2="33281"/>
                        <a14:foregroundMark x1="55573" y1="35156" x2="5963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2820" r="34041" b="19906"/>
          <a:stretch/>
        </p:blipFill>
        <p:spPr bwMode="auto">
          <a:xfrm>
            <a:off x="4922288" y="5608049"/>
            <a:ext cx="529820" cy="1359022"/>
          </a:xfrm>
          <a:prstGeom prst="rect">
            <a:avLst/>
          </a:prstGeom>
          <a:noFill/>
        </p:spPr>
      </p:pic>
      <p:pic>
        <p:nvPicPr>
          <p:cNvPr id="16386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78F35C-5E2B-49B0-9361-250022D0E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13787" r="50598" b="16727"/>
          <a:stretch/>
        </p:blipFill>
        <p:spPr bwMode="auto">
          <a:xfrm rot="19698085" flipH="1">
            <a:off x="5723181" y="6529162"/>
            <a:ext cx="510750" cy="751967"/>
          </a:xfrm>
          <a:prstGeom prst="rect">
            <a:avLst/>
          </a:prstGeom>
          <a:noFill/>
        </p:spPr>
      </p:pic>
      <p:pic>
        <p:nvPicPr>
          <p:cNvPr id="18434" name="Picture 2" descr="A group of bird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45DDB015-9599-4F5C-BDD5-13E961DF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23" y="-1460363"/>
            <a:ext cx="6858000" cy="1219200"/>
          </a:xfrm>
          <a:prstGeom prst="rect">
            <a:avLst/>
          </a:prstGeom>
          <a:noFill/>
        </p:spPr>
      </p:pic>
      <p:pic>
        <p:nvPicPr>
          <p:cNvPr id="1945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A9C0F40-15B0-415C-A0E9-9954FE97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41582" y1="40284" x2="31846" y2="39573"/>
                        <a14:foregroundMark x1="17039" y1="49052" x2="24138" y2="47156"/>
                        <a14:foregroundMark x1="30629" y1="44076" x2="29817" y2="43602"/>
                        <a14:foregroundMark x1="36511" y1="46209" x2="35091" y2="46445"/>
                        <a14:foregroundMark x1="63489" y1="42654" x2="62475" y2="41469"/>
                        <a14:foregroundMark x1="36917" y1="67773" x2="42191" y2="72986"/>
                        <a14:foregroundMark x1="69574" y1="86493" x2="70791" y2="87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14410" y="5513470"/>
            <a:ext cx="887179" cy="850919"/>
          </a:xfrm>
          <a:prstGeom prst="rect">
            <a:avLst/>
          </a:prstGeom>
          <a:noFill/>
        </p:spPr>
      </p:pic>
      <p:pic>
        <p:nvPicPr>
          <p:cNvPr id="11266" name="Picture 2" descr="Text&#10;&#10;Description automatically generated">
            <a:extLst>
              <a:ext uri="{FF2B5EF4-FFF2-40B4-BE49-F238E27FC236}">
                <a16:creationId xmlns:a16="http://schemas.microsoft.com/office/drawing/2014/main" id="{53E54CC2-F7BC-4164-9641-EF36D5B55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418" b="90305" l="3721" r="37791">
                        <a14:foregroundMark x1="7558" y1="90305" x2="6395" y2="90305"/>
                        <a14:foregroundMark x1="34947" y1="43413" x2="33837" y2="33795"/>
                        <a14:foregroundMark x1="36395" y1="55956" x2="35489" y2="48106"/>
                        <a14:foregroundMark x1="33837" y1="33795" x2="33372" y2="32687"/>
                        <a14:foregroundMark x1="36934" y1="43213" x2="37791" y2="45983"/>
                        <a14:foregroundMark x1="36163" y1="40720" x2="36934" y2="43213"/>
                        <a14:backgroundMark x1="34767" y1="45429" x2="34767" y2="45429"/>
                        <a14:backgroundMark x1="35581" y1="46814" x2="35581" y2="46814"/>
                        <a14:backgroundMark x1="35000" y1="45983" x2="35000" y2="45983"/>
                        <a14:backgroundMark x1="36395" y1="50693" x2="34767" y2="44321"/>
                        <a14:backgroundMark x1="34884" y1="43767" x2="34884" y2="43767"/>
                        <a14:backgroundMark x1="34884" y1="43213" x2="34884" y2="43213"/>
                        <a14:backgroundMark x1="34884" y1="47922" x2="35349" y2="48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0365" r="59433" b="4441"/>
          <a:stretch/>
        </p:blipFill>
        <p:spPr bwMode="auto">
          <a:xfrm>
            <a:off x="6043899" y="6699707"/>
            <a:ext cx="1014750" cy="954013"/>
          </a:xfrm>
          <a:prstGeom prst="rect">
            <a:avLst/>
          </a:prstGeom>
          <a:noFill/>
        </p:spPr>
      </p:pic>
      <p:pic>
        <p:nvPicPr>
          <p:cNvPr id="17410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87792EF-67A4-42AF-AEAB-B7D7A261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3210" y="6626349"/>
            <a:ext cx="639520" cy="620407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CF18A1-9844-4F38-B434-8C7C79D9EB4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35430" y="3664774"/>
            <a:ext cx="2034161" cy="1459203"/>
          </a:xfrm>
          <a:prstGeom prst="rect">
            <a:avLst/>
          </a:prstGeom>
        </p:spPr>
      </p:pic>
      <p:pic>
        <p:nvPicPr>
          <p:cNvPr id="22530" name="Picture 2" descr="A picture containing text, clipart, doll&#10;&#10;Description automatically generated">
            <a:extLst>
              <a:ext uri="{FF2B5EF4-FFF2-40B4-BE49-F238E27FC236}">
                <a16:creationId xmlns:a16="http://schemas.microsoft.com/office/drawing/2014/main" id="{67681C3B-0EBF-45F9-BBCF-810F71A0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98" y="3707783"/>
            <a:ext cx="1364030" cy="1364030"/>
          </a:xfrm>
          <a:prstGeom prst="rect">
            <a:avLst/>
          </a:prstGeom>
          <a:noFill/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4A9D80E-AE01-4244-B45C-BFC6CA569841}"/>
              </a:ext>
            </a:extLst>
          </p:cNvPr>
          <p:cNvSpPr txBox="1"/>
          <p:nvPr/>
        </p:nvSpPr>
        <p:spPr>
          <a:xfrm>
            <a:off x="1658777" y="3574928"/>
            <a:ext cx="1104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Pontano Sans" panose="020B0604020202020204" charset="0"/>
              </a:rPr>
              <a:t>Beneficiaries: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FD98A-4CA5-4C4E-A52C-F40687821D29}"/>
              </a:ext>
            </a:extLst>
          </p:cNvPr>
          <p:cNvSpPr txBox="1"/>
          <p:nvPr/>
        </p:nvSpPr>
        <p:spPr>
          <a:xfrm>
            <a:off x="4355350" y="3516159"/>
            <a:ext cx="239679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Strategy: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Avoid deforestation or restore forests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Execution: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Single-time long- lasting effort</a:t>
            </a:r>
          </a:p>
          <a:p>
            <a:pPr>
              <a:spcAft>
                <a:spcPts val="400"/>
              </a:spcAft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Costs: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Pontano Sans" panose="020B0604020202020204" charset="0"/>
              </a:rPr>
              <a:t>$0, or cheaper than delivery water bottles or build dams, drainages or channels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A15CE-E38D-4932-B17C-CAD50811C5B2}"/>
              </a:ext>
            </a:extLst>
          </p:cNvPr>
          <p:cNvGrpSpPr/>
          <p:nvPr/>
        </p:nvGrpSpPr>
        <p:grpSpPr>
          <a:xfrm>
            <a:off x="4487689" y="1258579"/>
            <a:ext cx="2217050" cy="850919"/>
            <a:chOff x="4487689" y="1258579"/>
            <a:chExt cx="2217050" cy="850919"/>
          </a:xfrm>
        </p:grpSpPr>
        <p:pic>
          <p:nvPicPr>
            <p:cNvPr id="4098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A2090B0-2EA6-4BCD-9BC1-E353CCE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>
                          <a14:foregroundMark x1="57556" y1="45781" x2="57333" y2="45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9" t="22163" r="12357" b="10694"/>
            <a:stretch/>
          </p:blipFill>
          <p:spPr bwMode="auto">
            <a:xfrm>
              <a:off x="4487689" y="1258579"/>
              <a:ext cx="663503" cy="850919"/>
            </a:xfrm>
            <a:prstGeom prst="rect">
              <a:avLst/>
            </a:prstGeom>
            <a:noFill/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BE619D-E9D9-4E9B-8D32-AB889C3B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22848" t="-622" r="19452" b="-2224"/>
            <a:stretch/>
          </p:blipFill>
          <p:spPr>
            <a:xfrm>
              <a:off x="5977565" y="1278323"/>
              <a:ext cx="727174" cy="680466"/>
            </a:xfrm>
            <a:prstGeom prst="rect">
              <a:avLst/>
            </a:prstGeom>
          </p:spPr>
        </p:pic>
      </p:grpSp>
      <p:pic>
        <p:nvPicPr>
          <p:cNvPr id="3074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584D158C-59BE-469E-B882-A91A4BE00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60" t="30214" r="18395" b="35700"/>
          <a:stretch/>
        </p:blipFill>
        <p:spPr bwMode="auto">
          <a:xfrm>
            <a:off x="4816413" y="1558647"/>
            <a:ext cx="1455210" cy="795624"/>
          </a:xfrm>
          <a:prstGeom prst="rect">
            <a:avLst/>
          </a:prstGeom>
          <a:noFill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DB1DD16-CF9B-4780-A06C-A2A890E378B3}"/>
              </a:ext>
            </a:extLst>
          </p:cNvPr>
          <p:cNvGrpSpPr/>
          <p:nvPr/>
        </p:nvGrpSpPr>
        <p:grpSpPr>
          <a:xfrm>
            <a:off x="4978841" y="1091333"/>
            <a:ext cx="1104739" cy="1431069"/>
            <a:chOff x="4978841" y="1091333"/>
            <a:chExt cx="1104739" cy="1431069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C265180-A2C5-49A8-8B5F-E23326BB008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018" y="1308547"/>
              <a:ext cx="0" cy="2208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6C3184-7749-4253-A615-DEED0E75DE1F}"/>
                </a:ext>
              </a:extLst>
            </p:cNvPr>
            <p:cNvSpPr txBox="1"/>
            <p:nvPr/>
          </p:nvSpPr>
          <p:spPr>
            <a:xfrm>
              <a:off x="5268660" y="1091333"/>
              <a:ext cx="6235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Trend: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906115-D0AA-4343-81DB-9FA299A3C92E}"/>
                </a:ext>
              </a:extLst>
            </p:cNvPr>
            <p:cNvSpPr txBox="1"/>
            <p:nvPr/>
          </p:nvSpPr>
          <p:spPr>
            <a:xfrm>
              <a:off x="4978841" y="2332877"/>
              <a:ext cx="1104739" cy="189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6600"/>
                  </a:solidFill>
                  <a:latin typeface="Pontano Sans" panose="020B0604020202020204" charset="0"/>
                </a:rPr>
                <a:t>Deforestation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533CA38-0A80-4F43-BDA1-2733C97CC9DA}"/>
              </a:ext>
            </a:extLst>
          </p:cNvPr>
          <p:cNvGrpSpPr/>
          <p:nvPr/>
        </p:nvGrpSpPr>
        <p:grpSpPr>
          <a:xfrm>
            <a:off x="4689503" y="2604817"/>
            <a:ext cx="1644052" cy="805157"/>
            <a:chOff x="5726537" y="1662278"/>
            <a:chExt cx="1644052" cy="805157"/>
          </a:xfrm>
        </p:grpSpPr>
        <p:pic>
          <p:nvPicPr>
            <p:cNvPr id="7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A55D383-8A56-4834-AC8E-C435E0093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6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9219E75A-B13E-40BC-A879-75534F76E9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7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2555E09-2C63-4A49-98A4-A5735B77A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8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55DEDC10-F977-4CEA-9D9B-E32B21A690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79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363D3EAC-AB77-4CD5-9288-EAF5E84F94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236775" y="1667035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45518E8-BCA8-4AD9-B2F4-6711842C889B}"/>
              </a:ext>
            </a:extLst>
          </p:cNvPr>
          <p:cNvSpPr txBox="1"/>
          <p:nvPr/>
        </p:nvSpPr>
        <p:spPr>
          <a:xfrm>
            <a:off x="4969003" y="2779344"/>
            <a:ext cx="1104739" cy="189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Conservation</a:t>
            </a:r>
          </a:p>
        </p:txBody>
      </p:sp>
      <p:pic>
        <p:nvPicPr>
          <p:cNvPr id="23554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3855D78-7C89-4A05-98A6-3FE14674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79" y="2492507"/>
            <a:ext cx="987366" cy="987366"/>
          </a:xfrm>
          <a:prstGeom prst="rect">
            <a:avLst/>
          </a:prstGeom>
          <a:noFill/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FD318-AC1A-409C-B7EC-FCC7C0553A81}"/>
              </a:ext>
            </a:extLst>
          </p:cNvPr>
          <p:cNvGrpSpPr/>
          <p:nvPr/>
        </p:nvGrpSpPr>
        <p:grpSpPr>
          <a:xfrm>
            <a:off x="18328" y="3795801"/>
            <a:ext cx="855898" cy="1252945"/>
            <a:chOff x="18328" y="3795801"/>
            <a:chExt cx="855898" cy="1252945"/>
          </a:xfrm>
        </p:grpSpPr>
        <p:pic>
          <p:nvPicPr>
            <p:cNvPr id="24578" name="Picture 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AD19DC-D622-4BC4-8EB5-46E916D939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5" t="32778" r="18996" b="32722"/>
            <a:stretch/>
          </p:blipFill>
          <p:spPr bwMode="auto">
            <a:xfrm flipH="1">
              <a:off x="18328" y="4389798"/>
              <a:ext cx="855898" cy="658948"/>
            </a:xfrm>
            <a:prstGeom prst="rect">
              <a:avLst/>
            </a:prstGeom>
            <a:noFill/>
          </p:spPr>
        </p:pic>
        <p:pic>
          <p:nvPicPr>
            <p:cNvPr id="25602" name="Picture 2" descr="Icon&#10;&#10;Description automatically generated">
              <a:extLst>
                <a:ext uri="{FF2B5EF4-FFF2-40B4-BE49-F238E27FC236}">
                  <a16:creationId xmlns:a16="http://schemas.microsoft.com/office/drawing/2014/main" id="{195CEA72-CD92-466D-8CC2-65CA7C04EF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2" r="20916"/>
            <a:stretch/>
          </p:blipFill>
          <p:spPr bwMode="auto">
            <a:xfrm>
              <a:off x="111037" y="3795801"/>
              <a:ext cx="580324" cy="578576"/>
            </a:xfrm>
            <a:prstGeom prst="rect">
              <a:avLst/>
            </a:prstGeom>
            <a:noFill/>
          </p:spPr>
        </p:pic>
      </p:grpSp>
      <p:pic>
        <p:nvPicPr>
          <p:cNvPr id="5122" name="Picture 2" descr="Drought Icon Vector Sign And Symbol Isolated On White Background, Drought  Logo Concept Stock Vector - Illustration of design, catastrophe: 133824378">
            <a:extLst>
              <a:ext uri="{FF2B5EF4-FFF2-40B4-BE49-F238E27FC236}">
                <a16:creationId xmlns:a16="http://schemas.microsoft.com/office/drawing/2014/main" id="{CF8F96CC-EFF2-4E76-9A92-03032AE1C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10000" b="90000" l="10000" r="90000">
                        <a14:foregroundMark x1="67125" y1="30750" x2="65500" y2="2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3" t="21136" r="14343" b="20491"/>
          <a:stretch/>
        </p:blipFill>
        <p:spPr bwMode="auto">
          <a:xfrm>
            <a:off x="24839" y="1866073"/>
            <a:ext cx="930301" cy="761482"/>
          </a:xfrm>
          <a:prstGeom prst="rect">
            <a:avLst/>
          </a:prstGeom>
          <a:noFill/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373B180-4499-4739-B2AA-8A503EB62A3B}"/>
              </a:ext>
            </a:extLst>
          </p:cNvPr>
          <p:cNvGrpSpPr/>
          <p:nvPr/>
        </p:nvGrpSpPr>
        <p:grpSpPr>
          <a:xfrm>
            <a:off x="4722031" y="1560440"/>
            <a:ext cx="1644052" cy="805157"/>
            <a:chOff x="5726537" y="1662278"/>
            <a:chExt cx="1644052" cy="805157"/>
          </a:xfrm>
        </p:grpSpPr>
        <p:pic>
          <p:nvPicPr>
            <p:cNvPr id="82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FD7D726-E24C-4908-968D-35EC2E006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726537" y="1671265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3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86337FA0-734A-49FF-A85C-51AD40D61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5965314" y="1671811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4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46E493FE-1470-40D8-AC04-55FB479CD9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727324" y="1667044"/>
              <a:ext cx="643265" cy="795624"/>
            </a:xfrm>
            <a:prstGeom prst="rect">
              <a:avLst/>
            </a:prstGeom>
            <a:noFill/>
          </p:spPr>
        </p:pic>
        <p:pic>
          <p:nvPicPr>
            <p:cNvPr id="85" name="Picture 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C98A1A00-CC3C-4030-9FA8-D1DCC52E9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10000" b="90000" l="10000" r="90000">
                          <a14:foregroundMark x1="50154" y1="51769" x2="47916" y2="53316"/>
                          <a14:foregroundMark x1="50385" y1="47846" x2="50385" y2="60769"/>
                          <a14:foregroundMark x1="44154" y1="60769" x2="58923" y2="61308"/>
                          <a14:backgroundMark x1="39638" y1="57481" x2="37462" y2="56846"/>
                          <a14:backgroundMark x1="42769" y1="52308" x2="39923" y2="57231"/>
                          <a14:backgroundMark x1="43923" y1="57000" x2="44846" y2="56000"/>
                          <a14:backgroundMark x1="44308" y1="53846" x2="44308" y2="53846"/>
                          <a14:backgroundMark x1="43462" y1="52462" x2="44846" y2="53000"/>
                          <a14:backgroundMark x1="43077" y1="54231" x2="43769" y2="56308"/>
                          <a14:backgroundMark x1="45538" y1="54231" x2="45923" y2="55846"/>
                          <a14:backgroundMark x1="47000" y1="53462" x2="47154" y2="54538"/>
                          <a14:backgroundMark x1="45769" y1="53000" x2="45231" y2="55077"/>
                          <a14:backgroundMark x1="44000" y1="54538" x2="43077" y2="56846"/>
                          <a14:backgroundMark x1="43923" y1="56846" x2="42154" y2="56846"/>
                          <a14:backgroundMark x1="38846" y1="57000" x2="42000" y2="57231"/>
                          <a14:backgroundMark x1="43615" y1="57231" x2="41154" y2="57538"/>
                          <a14:backgroundMark x1="40615" y1="58308" x2="40615" y2="58462"/>
                          <a14:backgroundMark x1="39692" y1="57769" x2="42769" y2="57538"/>
                          <a14:backgroundMark x1="47538" y1="52923" x2="46615" y2="53462"/>
                          <a14:backgroundMark x1="46769" y1="53462" x2="46769" y2="53462"/>
                          <a14:backgroundMark x1="47154" y1="53308" x2="46769" y2="53308"/>
                          <a14:backgroundMark x1="58462" y1="56692" x2="63923" y2="57077"/>
                          <a14:backgroundMark x1="70538" y1="76692" x2="70538" y2="76692"/>
                          <a14:backgroundMark x1="37077" y1="58846" x2="43692" y2="58231"/>
                          <a14:backgroundMark x1="36154" y1="59231" x2="36154" y2="59231"/>
                          <a14:backgroundMark x1="36769" y1="58615" x2="36308" y2="58923"/>
                          <a14:backgroundMark x1="37077" y1="57846" x2="32615" y2="61462"/>
                          <a14:backgroundMark x1="36462" y1="58846" x2="36077" y2="58846"/>
                          <a14:backgroundMark x1="36385" y1="57385" x2="36692" y2="64231"/>
                          <a14:backgroundMark x1="37692" y1="58846" x2="36692" y2="59462"/>
                          <a14:backgroundMark x1="37077" y1="60000" x2="37077" y2="60000"/>
                          <a14:backgroundMark x1="37154" y1="60077" x2="37308" y2="59769"/>
                          <a14:backgroundMark x1="62692" y1="57692" x2="64462" y2="63231"/>
                          <a14:backgroundMark x1="63923" y1="63615" x2="64846" y2="62385"/>
                          <a14:backgroundMark x1="64846" y1="62308" x2="63385" y2="63615"/>
                          <a14:backgroundMark x1="63923" y1="63769" x2="64308" y2="61769"/>
                          <a14:backgroundMark x1="64154" y1="61000" x2="63846" y2="63846"/>
                          <a14:backgroundMark x1="64462" y1="62846" x2="62923" y2="64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3" t="30214" r="36337" b="35700"/>
            <a:stretch/>
          </p:blipFill>
          <p:spPr bwMode="auto">
            <a:xfrm>
              <a:off x="6503475" y="1662278"/>
              <a:ext cx="643265" cy="795624"/>
            </a:xfrm>
            <a:prstGeom prst="rect">
              <a:avLst/>
            </a:prstGeom>
            <a:noFill/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91519C-323C-4B2B-90D5-86C8B2DCE132}"/>
              </a:ext>
            </a:extLst>
          </p:cNvPr>
          <p:cNvSpPr txBox="1"/>
          <p:nvPr/>
        </p:nvSpPr>
        <p:spPr>
          <a:xfrm>
            <a:off x="2053238" y="1241622"/>
            <a:ext cx="5485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Pontano Sans" panose="020B0604020202020204" charset="0"/>
              </a:rPr>
              <a:t>Quality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6769AC-5A00-438C-A9A2-CFC6900B3773}"/>
              </a:ext>
            </a:extLst>
          </p:cNvPr>
          <p:cNvGrpSpPr/>
          <p:nvPr/>
        </p:nvGrpSpPr>
        <p:grpSpPr>
          <a:xfrm>
            <a:off x="5118030" y="2541431"/>
            <a:ext cx="849763" cy="220800"/>
            <a:chOff x="5118030" y="2541431"/>
            <a:chExt cx="849763" cy="220800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4357FA9-5ECE-41BD-9D72-2AF1F647656F}"/>
                </a:ext>
              </a:extLst>
            </p:cNvPr>
            <p:cNvCxnSpPr>
              <a:cxnSpLocks/>
            </p:cNvCxnSpPr>
            <p:nvPr/>
          </p:nvCxnSpPr>
          <p:spPr>
            <a:xfrm>
              <a:off x="5118030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43A217E-52CF-44D7-8EF2-6C624FEBB32D}"/>
                </a:ext>
              </a:extLst>
            </p:cNvPr>
            <p:cNvCxnSpPr>
              <a:cxnSpLocks/>
            </p:cNvCxnSpPr>
            <p:nvPr/>
          </p:nvCxnSpPr>
          <p:spPr>
            <a:xfrm>
              <a:off x="5400428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C0ACC9A-FBC3-47B5-B334-FF7258D3C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85395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142F4F8-66FB-457D-B2A4-27D0D2ED876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93" y="2541431"/>
              <a:ext cx="0" cy="220800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0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4529114" y="1295252"/>
            <a:ext cx="2132012" cy="216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>
              <a:solidFill>
                <a:schemeClr val="bg1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>
                <a:solidFill>
                  <a:schemeClr val="bg1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736A88-DD99-446A-AC79-5604465C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3841">
            <a:off x="749639" y="196354"/>
            <a:ext cx="1094365" cy="736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D0E678-C4E0-49A8-B890-2BE4A16A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93" y="3077527"/>
            <a:ext cx="2562583" cy="2072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D5B37-4974-430B-9C53-C6597177B3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8017" y="99200"/>
            <a:ext cx="835682" cy="1582387"/>
          </a:xfrm>
          <a:prstGeom prst="rect">
            <a:avLst/>
          </a:prstGeom>
        </p:spPr>
      </p:pic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171036" y="5634464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 panose="020B0604020202020204" charset="0"/>
              </a:endParaRPr>
            </a:p>
          </p:txBody>
        </p:sp>
      </p:grpSp>
      <p:sp>
        <p:nvSpPr>
          <p:cNvPr id="16" name="Google Shape;235;p27">
            <a:extLst>
              <a:ext uri="{FF2B5EF4-FFF2-40B4-BE49-F238E27FC236}">
                <a16:creationId xmlns:a16="http://schemas.microsoft.com/office/drawing/2014/main" id="{FC1D5896-5825-4F4D-9E3B-8E41ADD108C4}"/>
              </a:ext>
            </a:extLst>
          </p:cNvPr>
          <p:cNvSpPr txBox="1">
            <a:spLocks/>
          </p:cNvSpPr>
          <p:nvPr/>
        </p:nvSpPr>
        <p:spPr>
          <a:xfrm>
            <a:off x="2737025" y="58665"/>
            <a:ext cx="2917596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b="1" dirty="0" err="1">
                <a:solidFill>
                  <a:srgbClr val="002060"/>
                </a:solidFill>
                <a:latin typeface="Pontano Sans" panose="020B0604020202020204" charset="0"/>
              </a:rPr>
              <a:t>Goal</a:t>
            </a:r>
            <a:endParaRPr lang="es-MX" b="1" dirty="0">
              <a:solidFill>
                <a:srgbClr val="002060"/>
              </a:solidFill>
              <a:latin typeface="Pontano Sans" panose="020B0604020202020204" charset="0"/>
            </a:endParaRPr>
          </a:p>
        </p:txBody>
      </p:sp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03CC1FB7-DF07-40B5-8F4F-918AC3E0BDCA}"/>
              </a:ext>
            </a:extLst>
          </p:cNvPr>
          <p:cNvSpPr txBox="1">
            <a:spLocks/>
          </p:cNvSpPr>
          <p:nvPr/>
        </p:nvSpPr>
        <p:spPr>
          <a:xfrm>
            <a:off x="1603638" y="624509"/>
            <a:ext cx="5057488" cy="282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Provide a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desktop/mobile platform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for allow users to: 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Find the closest river and basin geolocation in a map with one click in less than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to solve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urgent  problem of water access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E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stimate in less than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10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 the short-term historical trends of rainfall, temperature and forest cover to inform probability of </a:t>
            </a:r>
            <a:r>
              <a:rPr lang="en" b="1" dirty="0">
                <a:solidFill>
                  <a:srgbClr val="FF0000"/>
                </a:solidFill>
                <a:latin typeface="Pontano Sans" panose="020B0604020202020204" charset="0"/>
              </a:rPr>
              <a:t>water quality as inmediate problem</a:t>
            </a: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Identify historical deforestation inside a basin in about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15 seconds</a:t>
            </a:r>
            <a:r>
              <a:rPr lang="en" dirty="0">
                <a:solidFill>
                  <a:schemeClr val="accent4">
                    <a:lumMod val="75000"/>
                  </a:schemeClr>
                </a:solidFill>
                <a:latin typeface="Pontano Sans" panose="020B0604020202020204" charset="0"/>
              </a:rPr>
              <a:t>, and providing a map of current forest extent to inform decision makers where to conserve-restore and </a:t>
            </a:r>
            <a:r>
              <a:rPr lang="en" b="1" dirty="0">
                <a:solidFill>
                  <a:srgbClr val="7030A0"/>
                </a:solidFill>
                <a:latin typeface="Pontano Sans" panose="020B0604020202020204" charset="0"/>
              </a:rPr>
              <a:t>help mange the problem origin</a:t>
            </a:r>
          </a:p>
        </p:txBody>
      </p:sp>
      <p:grpSp>
        <p:nvGrpSpPr>
          <p:cNvPr id="28" name="Google Shape;278;p30">
            <a:extLst>
              <a:ext uri="{FF2B5EF4-FFF2-40B4-BE49-F238E27FC236}">
                <a16:creationId xmlns:a16="http://schemas.microsoft.com/office/drawing/2014/main" id="{2E7583A6-BFAF-4B39-AFCA-0C94A3312522}"/>
              </a:ext>
            </a:extLst>
          </p:cNvPr>
          <p:cNvGrpSpPr/>
          <p:nvPr/>
        </p:nvGrpSpPr>
        <p:grpSpPr>
          <a:xfrm>
            <a:off x="121135" y="5298460"/>
            <a:ext cx="2519999" cy="2520000"/>
            <a:chOff x="3169984" y="1147209"/>
            <a:chExt cx="2799293" cy="2811961"/>
          </a:xfrm>
        </p:grpSpPr>
        <p:sp>
          <p:nvSpPr>
            <p:cNvPr id="29" name="Google Shape;279;p30">
              <a:extLst>
                <a:ext uri="{FF2B5EF4-FFF2-40B4-BE49-F238E27FC236}">
                  <a16:creationId xmlns:a16="http://schemas.microsoft.com/office/drawing/2014/main" id="{F25BEFEA-D1C9-4651-9019-0E045FA419F0}"/>
                </a:ext>
              </a:extLst>
            </p:cNvPr>
            <p:cNvSpPr/>
            <p:nvPr/>
          </p:nvSpPr>
          <p:spPr>
            <a:xfrm rot="3600185">
              <a:off x="3169984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0" name="Google Shape;280;p30">
              <a:extLst>
                <a:ext uri="{FF2B5EF4-FFF2-40B4-BE49-F238E27FC236}">
                  <a16:creationId xmlns:a16="http://schemas.microsoft.com/office/drawing/2014/main" id="{B87465A2-52E3-4F9E-8C1B-E8E13CCB7155}"/>
                </a:ext>
              </a:extLst>
            </p:cNvPr>
            <p:cNvSpPr/>
            <p:nvPr/>
          </p:nvSpPr>
          <p:spPr>
            <a:xfrm rot="10800000">
              <a:off x="3180002" y="114720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sp>
          <p:nvSpPr>
            <p:cNvPr id="31" name="Google Shape;281;p30">
              <a:extLst>
                <a:ext uri="{FF2B5EF4-FFF2-40B4-BE49-F238E27FC236}">
                  <a16:creationId xmlns:a16="http://schemas.microsoft.com/office/drawing/2014/main" id="{C6761CA0-CA56-48A6-83D9-55FF3E46F5BA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AD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 panose="020B0604020202020204" charset="0"/>
              </a:endParaRPr>
            </a:p>
          </p:txBody>
        </p:sp>
        <p:grpSp>
          <p:nvGrpSpPr>
            <p:cNvPr id="32" name="Google Shape;282;p30">
              <a:extLst>
                <a:ext uri="{FF2B5EF4-FFF2-40B4-BE49-F238E27FC236}">
                  <a16:creationId xmlns:a16="http://schemas.microsoft.com/office/drawing/2014/main" id="{EB20E937-FF97-41E7-B986-FD940B56D0CA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2" name="Google Shape;283;p30">
                <a:extLst>
                  <a:ext uri="{FF2B5EF4-FFF2-40B4-BE49-F238E27FC236}">
                    <a16:creationId xmlns:a16="http://schemas.microsoft.com/office/drawing/2014/main" id="{124642D3-D015-4077-9F31-F82138E11997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DE4F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3" name="Google Shape;284;p30">
                <a:extLst>
                  <a:ext uri="{FF2B5EF4-FFF2-40B4-BE49-F238E27FC236}">
                    <a16:creationId xmlns:a16="http://schemas.microsoft.com/office/drawing/2014/main" id="{AFD6FB61-0F18-4987-83C6-B7AA3A3BBC9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D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3" name="Google Shape;285;p30">
              <a:extLst>
                <a:ext uri="{FF2B5EF4-FFF2-40B4-BE49-F238E27FC236}">
                  <a16:creationId xmlns:a16="http://schemas.microsoft.com/office/drawing/2014/main" id="{BCEDFDD5-90EC-40E2-B97D-C864C384DEF9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40" name="Google Shape;286;p30">
                <a:extLst>
                  <a:ext uri="{FF2B5EF4-FFF2-40B4-BE49-F238E27FC236}">
                    <a16:creationId xmlns:a16="http://schemas.microsoft.com/office/drawing/2014/main" id="{1B132CDA-5178-4521-B5DA-7DDD3FBD57CC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41" name="Google Shape;287;p30">
                <a:extLst>
                  <a:ext uri="{FF2B5EF4-FFF2-40B4-BE49-F238E27FC236}">
                    <a16:creationId xmlns:a16="http://schemas.microsoft.com/office/drawing/2014/main" id="{F5C3CBFE-2C22-49C6-96AC-827B47D1B13F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grpSp>
          <p:nvGrpSpPr>
            <p:cNvPr id="34" name="Google Shape;288;p30">
              <a:extLst>
                <a:ext uri="{FF2B5EF4-FFF2-40B4-BE49-F238E27FC236}">
                  <a16:creationId xmlns:a16="http://schemas.microsoft.com/office/drawing/2014/main" id="{9776664C-50C0-420C-8AA2-060EF34B0CBC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38" name="Google Shape;289;p30">
                <a:extLst>
                  <a:ext uri="{FF2B5EF4-FFF2-40B4-BE49-F238E27FC236}">
                    <a16:creationId xmlns:a16="http://schemas.microsoft.com/office/drawing/2014/main" id="{C7D0ED42-9010-458F-A6C9-4C87318D5163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  <p:sp>
            <p:nvSpPr>
              <p:cNvPr id="39" name="Google Shape;290;p30">
                <a:extLst>
                  <a:ext uri="{FF2B5EF4-FFF2-40B4-BE49-F238E27FC236}">
                    <a16:creationId xmlns:a16="http://schemas.microsoft.com/office/drawing/2014/main" id="{823ABB19-BE2B-4C28-9ABF-343BA8998BCC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Pontano Sans" panose="020B0604020202020204" charset="0"/>
                </a:endParaRPr>
              </a:p>
            </p:txBody>
          </p:sp>
        </p:grpSp>
        <p:sp>
          <p:nvSpPr>
            <p:cNvPr id="35" name="Google Shape;291;p30">
              <a:extLst>
                <a:ext uri="{FF2B5EF4-FFF2-40B4-BE49-F238E27FC236}">
                  <a16:creationId xmlns:a16="http://schemas.microsoft.com/office/drawing/2014/main" id="{02793B75-304D-42ED-BC36-707F1CD9C75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Pontano Sans" panose="020B0604020202020204" charset="0"/>
                  <a:ea typeface="Dosis"/>
                  <a:cs typeface="Dosis"/>
                  <a:sym typeface="Dosis"/>
                </a:rPr>
                <a:t> </a:t>
              </a:r>
              <a:endParaRPr sz="1600">
                <a:solidFill>
                  <a:srgbClr val="FFFFFF"/>
                </a:solidFill>
                <a:latin typeface="Pontano Sans" panose="020B0604020202020204" charset="0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B749CD1D-B8D1-4BE1-AD32-E1F13347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EBE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418903">
            <a:off x="612560" y="-154249"/>
            <a:ext cx="835682" cy="1582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E703B2-2FCD-433F-9F03-E1014580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6" y="2376336"/>
            <a:ext cx="1575474" cy="1629140"/>
          </a:xfrm>
          <a:prstGeom prst="rect">
            <a:avLst/>
          </a:prstGeom>
        </p:spPr>
      </p:pic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46456" y="468903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Pontano Sans" panose="020B0604020202020204" charset="0"/>
              </a:rPr>
              <a:pPr/>
              <a:t>8</a:t>
            </a:fld>
            <a:endParaRPr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4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2382" r="9556" b="5385"/>
          <a:stretch/>
        </p:blipFill>
        <p:spPr bwMode="auto">
          <a:xfrm>
            <a:off x="-3803" y="997189"/>
            <a:ext cx="6109027" cy="3949462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46" y="26302"/>
            <a:ext cx="2533597" cy="549940"/>
          </a:xfrm>
        </p:spPr>
        <p:txBody>
          <a:bodyPr anchor="ctr"/>
          <a:lstStyle/>
          <a:p>
            <a:r>
              <a:rPr lang="en-US" b="1" dirty="0">
                <a:solidFill>
                  <a:srgbClr val="002060"/>
                </a:solidFill>
              </a:rPr>
              <a:t>Architecture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z="12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/>
              <a:t>9</a:t>
            </a:fld>
            <a:endParaRPr lang="es-MX" sz="12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2967853" y="1576501"/>
            <a:ext cx="9362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132448" y="4392653"/>
            <a:ext cx="1161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Tresholds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and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quantiles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542234" y="2213148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Earth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Engine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- NASA API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Plumber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29239" y="1077265"/>
            <a:ext cx="10058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Basins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identification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Basemaps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829239" y="2125060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Rivers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extraction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742820" y="3125558"/>
            <a:ext cx="1115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Deforestation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71089" y="4353394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Rainfall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&amp; temperatura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maps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670810" y="627857"/>
            <a:ext cx="2125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Ubuntu 20.04.2 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2333288" y="3263810"/>
            <a:ext cx="936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Watson Studio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+ R </a:t>
            </a:r>
            <a:r>
              <a:rPr lang="es-CO" sz="1200" dirty="0" err="1">
                <a:solidFill>
                  <a:srgbClr val="002060"/>
                </a:solidFill>
                <a:latin typeface="Abadi" panose="020B0604020202020204" pitchFamily="34" charset="0"/>
              </a:rPr>
              <a:t>Shiny</a:t>
            </a:r>
            <a:endParaRPr lang="es-CO" sz="1200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A2EE8-81C0-4BF5-908C-45E04CD7A3BB}"/>
              </a:ext>
            </a:extLst>
          </p:cNvPr>
          <p:cNvSpPr/>
          <p:nvPr/>
        </p:nvSpPr>
        <p:spPr>
          <a:xfrm>
            <a:off x="4599226" y="1833276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DBA96-500C-41B6-9131-20526606BD61}"/>
              </a:ext>
            </a:extLst>
          </p:cNvPr>
          <p:cNvSpPr/>
          <p:nvPr/>
        </p:nvSpPr>
        <p:spPr>
          <a:xfrm>
            <a:off x="4599226" y="2407361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400B0D-E4AE-41B0-8817-402564785E8A}"/>
              </a:ext>
            </a:extLst>
          </p:cNvPr>
          <p:cNvSpPr/>
          <p:nvPr/>
        </p:nvSpPr>
        <p:spPr>
          <a:xfrm>
            <a:off x="4591489" y="3310224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D73809-053A-462D-A1A8-56CD908281C0}"/>
              </a:ext>
            </a:extLst>
          </p:cNvPr>
          <p:cNvSpPr/>
          <p:nvPr/>
        </p:nvSpPr>
        <p:spPr>
          <a:xfrm>
            <a:off x="4591489" y="3884309"/>
            <a:ext cx="487828" cy="53857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Logo&#10;&#10;Description automatically generated">
            <a:extLst>
              <a:ext uri="{FF2B5EF4-FFF2-40B4-BE49-F238E27FC236}">
                <a16:creationId xmlns:a16="http://schemas.microsoft.com/office/drawing/2014/main" id="{F171846F-0367-4D55-8B73-78CC2006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1944829"/>
            <a:ext cx="434032" cy="371340"/>
          </a:xfrm>
          <a:prstGeom prst="rect">
            <a:avLst/>
          </a:prstGeom>
          <a:noFill/>
        </p:spPr>
      </p:pic>
      <p:pic>
        <p:nvPicPr>
          <p:cNvPr id="22" name="Picture 2" descr="Logo&#10;&#10;Description automatically generated">
            <a:extLst>
              <a:ext uri="{FF2B5EF4-FFF2-40B4-BE49-F238E27FC236}">
                <a16:creationId xmlns:a16="http://schemas.microsoft.com/office/drawing/2014/main" id="{304BA56C-5F5E-4AAE-B824-94AF8DA4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2498284"/>
            <a:ext cx="434032" cy="371340"/>
          </a:xfrm>
          <a:prstGeom prst="rect">
            <a:avLst/>
          </a:prstGeom>
          <a:noFill/>
        </p:spPr>
      </p:pic>
      <p:pic>
        <p:nvPicPr>
          <p:cNvPr id="23" name="Picture 2" descr="Logo&#10;&#10;Description automatically generated">
            <a:extLst>
              <a:ext uri="{FF2B5EF4-FFF2-40B4-BE49-F238E27FC236}">
                <a16:creationId xmlns:a16="http://schemas.microsoft.com/office/drawing/2014/main" id="{E5CE457B-081F-440A-9BE9-F5C0E5BA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7" y="3393839"/>
            <a:ext cx="434032" cy="371340"/>
          </a:xfrm>
          <a:prstGeom prst="rect">
            <a:avLst/>
          </a:prstGeom>
          <a:noFill/>
        </p:spPr>
      </p:pic>
      <p:pic>
        <p:nvPicPr>
          <p:cNvPr id="24" name="Picture 2" descr="Logo&#10;&#10;Description automatically generated">
            <a:extLst>
              <a:ext uri="{FF2B5EF4-FFF2-40B4-BE49-F238E27FC236}">
                <a16:creationId xmlns:a16="http://schemas.microsoft.com/office/drawing/2014/main" id="{FBC39DB0-7F02-4087-9F76-F9ED8AFE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4" y="3982054"/>
            <a:ext cx="434032" cy="371340"/>
          </a:xfrm>
          <a:prstGeom prst="rect">
            <a:avLst/>
          </a:prstGeom>
          <a:noFill/>
        </p:spPr>
      </p:pic>
      <p:pic>
        <p:nvPicPr>
          <p:cNvPr id="25" name="Picture 2" descr="Icon&#10;&#10;Description automatically generated">
            <a:extLst>
              <a:ext uri="{FF2B5EF4-FFF2-40B4-BE49-F238E27FC236}">
                <a16:creationId xmlns:a16="http://schemas.microsoft.com/office/drawing/2014/main" id="{7EAF7FF1-E244-473B-9FFD-99EB6536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69" y="68442"/>
            <a:ext cx="490667" cy="465659"/>
          </a:xfrm>
          <a:prstGeom prst="rect">
            <a:avLst/>
          </a:prstGeom>
          <a:noFill/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E344E580-F0B5-4909-88BA-341EAB755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283" y="66671"/>
            <a:ext cx="563611" cy="4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899</Words>
  <Application>Microsoft Office PowerPoint</Application>
  <PresentationFormat>Custom</PresentationFormat>
  <Paragraphs>163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Pontano Sans</vt:lpstr>
      <vt:lpstr>Arial</vt:lpstr>
      <vt:lpstr>Abadi</vt:lpstr>
      <vt:lpstr>Calibri</vt:lpstr>
      <vt:lpstr>Dosis ExtraLight</vt:lpstr>
      <vt:lpstr>Solanio template</vt:lpstr>
      <vt:lpstr>PowerPoint Presentation</vt:lpstr>
      <vt:lpstr>¿Where and who requires water?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  - Thanks - Obrigado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23</cp:revision>
  <dcterms:modified xsi:type="dcterms:W3CDTF">2021-07-30T00:09:34Z</dcterms:modified>
</cp:coreProperties>
</file>